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Agrandir Wide Medium" charset="1" panose="00000605000000000000"/>
      <p:regular r:id="rId38"/>
    </p:embeddedFont>
    <p:embeddedFont>
      <p:font typeface="Agrandir Wide Thin" charset="1" panose="00000205000000000000"/>
      <p:regular r:id="rId39"/>
    </p:embeddedFont>
    <p:embeddedFont>
      <p:font typeface="Agrandir Wide Thin Bold" charset="1" panose="00000605000000000000"/>
      <p:regular r:id="rId40"/>
    </p:embeddedFont>
    <p:embeddedFont>
      <p:font typeface="Glacial Indifference" charset="1" panose="00000000000000000000"/>
      <p:regular r:id="rId47"/>
    </p:embeddedFont>
    <p:embeddedFont>
      <p:font typeface="League Spartan" charset="1" panose="00000800000000000000"/>
      <p:regular r:id="rId48"/>
    </p:embeddedFont>
    <p:embeddedFont>
      <p:font typeface="Agrandir Wide" charset="1" panose="00000505000000000000"/>
      <p:regular r:id="rId56"/>
    </p:embeddedFont>
    <p:embeddedFont>
      <p:font typeface="Agrandir Wide Bold" charset="1" panose="0000080500000000000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fonts/font47.fntdata" Type="http://schemas.openxmlformats.org/officeDocument/2006/relationships/font"/><Relationship Id="rId48" Target="fonts/font48.fntdata" Type="http://schemas.openxmlformats.org/officeDocument/2006/relationships/font"/><Relationship Id="rId49" Target="notesSlides/notesSlide5.xml" Type="http://schemas.openxmlformats.org/officeDocument/2006/relationships/notesSlide"/><Relationship Id="rId5" Target="tableStyles.xml" Type="http://schemas.openxmlformats.org/officeDocument/2006/relationships/tableStyles"/><Relationship Id="rId50" Target="notesSlides/notesSlide6.xml" Type="http://schemas.openxmlformats.org/officeDocument/2006/relationships/notesSlide"/><Relationship Id="rId51" Target="notesSlides/notesSlide7.xml" Type="http://schemas.openxmlformats.org/officeDocument/2006/relationships/notesSlide"/><Relationship Id="rId52" Target="notesSlides/notesSlide8.xml" Type="http://schemas.openxmlformats.org/officeDocument/2006/relationships/notesSlide"/><Relationship Id="rId53" Target="notesSlides/notesSlide9.xml" Type="http://schemas.openxmlformats.org/officeDocument/2006/relationships/notesSlide"/><Relationship Id="rId54" Target="notesSlides/notesSlide10.xml" Type="http://schemas.openxmlformats.org/officeDocument/2006/relationships/notesSlide"/><Relationship Id="rId55" Target="notesSlides/notesSlide11.xml" Type="http://schemas.openxmlformats.org/officeDocument/2006/relationships/notesSlide"/><Relationship Id="rId56" Target="fonts/font56.fntdata" Type="http://schemas.openxmlformats.org/officeDocument/2006/relationships/font"/><Relationship Id="rId57" Target="notesSlides/notesSlide12.xml" Type="http://schemas.openxmlformats.org/officeDocument/2006/relationships/notesSlide"/><Relationship Id="rId58" Target="notesSlides/notesSlide13.xml" Type="http://schemas.openxmlformats.org/officeDocument/2006/relationships/notesSlide"/><Relationship Id="rId59" Target="fonts/font59.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purpose of this project is to analyse the sentiment of two popular TV shows, namely, 'Lord of the Rings: Rings of Power' and 'House of the Dragon' on the platform of Twitter. The methodologies used for this analysis will eventually allow us to scale up our efforts, as well as be open to more choices. We chose the aforementioned two as our first entries because both were released around the same date, as well as within the same 'Fantasy' genre.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	The third heuristic is the use of degree modifiers. Take for example “effing cute” and “sort of cute”. VADER maintains a booster dictionary which contains a set of boosters and dampeners.</a:t>
            </a:r>
          </a:p>
          <a:p>
            <a:r>
              <a:rPr lang="en-US"/>
              <a:t>4.	Shift in Polarity using “but” - VADER implements a “but” checker. Basically, all sentiment-bearing words before the “but” have their valence reduced to 50% of their values, while those after the “but” increase to 150% of their values.</a:t>
            </a:r>
          </a:p>
          <a:p>
            <a:r>
              <a:rPr lang="en-US"/>
              <a:t>5.	Examining the tri-gram</a:t>
            </a:r>
          </a:p>
          <a:p>
            <a:r>
              <a:rPr lang="en-US"/>
              <a:t>Here, a tri-gram refers to a set of three lexical features. VADER maintains a list of negator words. Negation is captured by multiplying the sentiment score of the sentiment-laden lexical feature by an empirically-determined value -0.74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Finally, Owens will be going through the results obtained from the analysis, and what we can take away from them:</a:t>
            </a:r>
          </a:p>
          <a:p>
            <a:r>
              <a:rPr lang="en-US"/>
              <a:t>(As many slides as needed for all screenshots)</a:t>
            </a:r>
          </a:p>
          <a:p>
            <a:r>
              <a:rPr lang="en-US"/>
              <a:t>- Talk about data visualisation, tools</a:t>
            </a:r>
          </a:p>
          <a:p>
            <a:r>
              <a:rPr lang="en-US"/>
              <a:t>- Explain each screenshot in detail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yellow parts are yucatan, mexico and ireland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yellow point is southern UK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 will talk briefly about some of the tools and methodologies we used for this project.</a:t>
            </a:r>
          </a:p>
          <a:p>
            <a:r>
              <a:rPr lang="en-US"/>
              <a:t/>
            </a:r>
          </a:p>
          <a:p>
            <a:r>
              <a:rPr lang="en-US"/>
              <a:t>This was entirely done using various modules in Python.</a:t>
            </a:r>
          </a:p>
          <a:p>
            <a:r>
              <a:rPr lang="en-US"/>
              <a:t/>
            </a:r>
          </a:p>
          <a:p>
            <a:r>
              <a:rPr lang="en-US"/>
              <a:t>The whole process can be broken down into three phases:</a:t>
            </a:r>
          </a:p>
          <a:p>
            <a:r>
              <a:rPr lang="en-US"/>
              <a:t>    1. Data Scraping, where we collect the data off of Twitter.</a:t>
            </a:r>
          </a:p>
          <a:p>
            <a:r>
              <a:rPr lang="en-US"/>
              <a:t>    2. Data Cleaning, where we prepare the data for insights.</a:t>
            </a:r>
          </a:p>
          <a:p>
            <a:r>
              <a:rPr lang="en-US"/>
              <a:t>    3. Sentiment Analysis, where we analyse the sentiment behind each tweet.</a:t>
            </a:r>
          </a:p>
          <a:p>
            <a:r>
              <a:rPr lang="en-US"/>
              <a:t>    4. Visualisation, where we visualise and summarise results to draw meaningful conclusions</a:t>
            </a:r>
          </a:p>
          <a:p>
            <a:r>
              <a:rPr lang="en-US"/>
              <a:t>(points could be elaborated; needs further discussion)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implementing our process, we are utilising the following Python libraries:</a:t>
            </a:r>
          </a:p>
          <a:p>
            <a:r>
              <a:rPr lang="en-US"/>
              <a:t>    1. Sns scraping (talk about advantages against competition, qualities)</a:t>
            </a:r>
          </a:p>
          <a:p>
            <a:r>
              <a:rPr lang="en-US"/>
              <a:t>    2. Pandas + re (talk about its effectiveness and cleaning data, also briefly mention re)</a:t>
            </a:r>
          </a:p>
          <a:p>
            <a:r>
              <a:rPr lang="en-US"/>
              <a:t>    3. Vader/nltk (needs confirmation) (definitely talk about advantage against competitors + emoji support)</a:t>
            </a:r>
          </a:p>
          <a:p>
            <a:r>
              <a:rPr lang="en-US"/>
              <a:t>    4. Visualisation tools (needs confirmation)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over to Josh to discuss more about Data Scraping in depth. (Reserve next 2-3 slides about Data Scraping?)</a:t>
            </a:r>
          </a:p>
          <a:p>
            <a:r>
              <a:rPr lang="en-US"/>
              <a:t>Talk about how sns scraping works, what makes it so effective, why are we using it, how we are implementing it, and which features are we choosing (and why) to put into the dataset with code screenshots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 over to Omkar, who will discuss data cleaning: (reserve 2-3 slides)</a:t>
            </a:r>
          </a:p>
          <a:p>
            <a:r>
              <a:rPr lang="en-US"/>
              <a:t>Discuss how we are defining the quality of data (i.e. what qualifies as clean and unclean data), what we are leaving out and why and how, how we are prepping the data for sentiment analysis specifically etc. (with code screenshots)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Question marks and exclamation marks r heuristic</a:t>
            </a:r>
          </a:p>
          <a:p>
            <a:r>
              <a:rPr lang="en-US"/>
              <a:t/>
            </a:r>
          </a:p>
          <a:p>
            <a:r>
              <a:rPr lang="en-US"/>
              <a:t>Names like the twitter handles and hashtags are neutrals</a:t>
            </a:r>
          </a:p>
          <a:p>
            <a:r>
              <a:rPr lang="en-US"/>
              <a:t/>
            </a:r>
          </a:p>
          <a:p>
            <a:r>
              <a:rPr lang="en-US"/>
              <a:t>If we remove it, the tweets will not make sense</a:t>
            </a:r>
          </a:p>
          <a:p>
            <a:r>
              <a:rPr lang="en-US"/>
              <a:t>and might mess up VADER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Gargi will describe in detail how sentiment analysis is being performed on the obtained data (reserve 2-3 slides?)</a:t>
            </a:r>
          </a:p>
          <a:p>
            <a:r>
              <a:rPr lang="en-US"/>
              <a:t>Talk about why VADER, how it works and adjusted compound scores.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VADER (Valence Aware Dictionary for sEntiment Reasoning) is a model used for text sentiment analysis that is sensitive to both polarity (positive/negative) and intensity (strength) of emotion. Introduced in 2014, VADER text sentiment analysis uses a human-centric approach, combining qualitative analysis and empirical validation by using human raters and the wisdom of the crowd.</a:t>
            </a:r>
          </a:p>
          <a:p>
            <a:r>
              <a:rPr lang="en-US"/>
              <a:t>VADER sentiment analysis (well, in the Python implementation anyway) returns a sentiment score in the range -1 to 1, from most negative to most positive.</a:t>
            </a:r>
          </a:p>
          <a:p>
            <a:r>
              <a:rPr lang="en-US"/>
              <a:t>The sentiment score of a sentence is calculated by summing up the sentiment scores of each VADER-dictionary-listed word in the sentence.</a:t>
            </a:r>
          </a:p>
          <a:p>
            <a:r>
              <a:rPr lang="en-US"/>
              <a:t/>
            </a:r>
          </a:p>
          <a:p>
            <a:r>
              <a:rPr lang="en-US"/>
              <a:t>Originally all words have a score between -4 to 4. But the score returned is always between -1 and 1. This is achieved by normalisation.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Punctuations - VADER sentiment analysis takes this into account by amplifying the sentiment score of the sentence proportional to the number of exclamation points and question marks ending the sentence. VADER first computes the sentiment score of the sentence. If the score is positive, VADER adds a certain empirically-obtained quantity for every exclamation point (0.292) and question mark (0.18). If the score is negative, VADER subtracts. 	</a:t>
            </a:r>
          </a:p>
          <a:p>
            <a:r>
              <a:rPr lang="en-US"/>
              <a:t>2.	Capitalization - “AMAZING performance.” is definitely more intense than “amazing performance.” And so VADER takes this into account by incrementing or decrementing the sentiment score of the word by 0.733, depending on whether the word is positive or negative, respectively.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7.pn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10999037" y="1606530"/>
            <a:ext cx="7288963" cy="7241595"/>
          </a:xfrm>
          <a:custGeom>
            <a:avLst/>
            <a:gdLst/>
            <a:ahLst/>
            <a:cxnLst/>
            <a:rect r="r" b="b" t="t" l="l"/>
            <a:pathLst>
              <a:path h="7241595" w="7288963">
                <a:moveTo>
                  <a:pt x="0" y="0"/>
                </a:moveTo>
                <a:lnTo>
                  <a:pt x="7288963" y="0"/>
                </a:lnTo>
                <a:lnTo>
                  <a:pt x="7288963" y="7241595"/>
                </a:lnTo>
                <a:lnTo>
                  <a:pt x="0" y="7241595"/>
                </a:lnTo>
                <a:lnTo>
                  <a:pt x="0" y="0"/>
                </a:lnTo>
                <a:close/>
              </a:path>
            </a:pathLst>
          </a:custGeom>
          <a:blipFill>
            <a:blip r:embed="rId2"/>
            <a:stretch>
              <a:fillRect l="-54413" t="-11179" r="-19809" b="-5727"/>
            </a:stretch>
          </a:blipFill>
        </p:spPr>
      </p:sp>
      <p:sp>
        <p:nvSpPr>
          <p:cNvPr name="TextBox 3" id="3"/>
          <p:cNvSpPr txBox="true"/>
          <p:nvPr/>
        </p:nvSpPr>
        <p:spPr>
          <a:xfrm rot="0">
            <a:off x="1028700" y="3799488"/>
            <a:ext cx="7563324" cy="3059434"/>
          </a:xfrm>
          <a:prstGeom prst="rect">
            <a:avLst/>
          </a:prstGeom>
        </p:spPr>
        <p:txBody>
          <a:bodyPr anchor="t" rtlCol="false" tIns="0" lIns="0" bIns="0" rIns="0">
            <a:spAutoFit/>
          </a:bodyPr>
          <a:lstStyle/>
          <a:p>
            <a:pPr algn="l">
              <a:lnSpc>
                <a:spcPts val="7200"/>
              </a:lnSpc>
            </a:pPr>
            <a:r>
              <a:rPr lang="en-US" sz="7200" b="true">
                <a:solidFill>
                  <a:srgbClr val="125B50"/>
                </a:solidFill>
                <a:latin typeface="Agrandir Wide Medium"/>
                <a:ea typeface="Agrandir Wide Medium"/>
                <a:cs typeface="Agrandir Wide Medium"/>
                <a:sym typeface="Agrandir Wide Medium"/>
              </a:rPr>
              <a:t>SOCIAL MEDIA SENTIMENT ANALYIS</a:t>
            </a:r>
          </a:p>
        </p:txBody>
      </p:sp>
      <p:sp>
        <p:nvSpPr>
          <p:cNvPr name="TextBox 4" id="4"/>
          <p:cNvSpPr txBox="true"/>
          <p:nvPr/>
        </p:nvSpPr>
        <p:spPr>
          <a:xfrm rot="0">
            <a:off x="1028700" y="2888263"/>
            <a:ext cx="5158409" cy="742950"/>
          </a:xfrm>
          <a:prstGeom prst="rect">
            <a:avLst/>
          </a:prstGeom>
        </p:spPr>
        <p:txBody>
          <a:bodyPr anchor="t" rtlCol="false" tIns="0" lIns="0" bIns="0" rIns="0">
            <a:spAutoFit/>
          </a:bodyPr>
          <a:lstStyle/>
          <a:p>
            <a:pPr algn="l">
              <a:lnSpc>
                <a:spcPts val="4200"/>
              </a:lnSpc>
            </a:pPr>
            <a:r>
              <a:rPr lang="en-US" sz="3000">
                <a:solidFill>
                  <a:srgbClr val="125B50"/>
                </a:solidFill>
                <a:latin typeface="Agrandir Wide Thin"/>
                <a:ea typeface="Agrandir Wide Thin"/>
                <a:cs typeface="Agrandir Wide Thin"/>
                <a:sym typeface="Agrandir Wide Thin"/>
              </a:rPr>
              <a:t>SOCIAL WEB ANALYTICS </a:t>
            </a:r>
          </a:p>
        </p:txBody>
      </p:sp>
      <p:sp>
        <p:nvSpPr>
          <p:cNvPr name="TextBox 5" id="5"/>
          <p:cNvSpPr txBox="true"/>
          <p:nvPr/>
        </p:nvSpPr>
        <p:spPr>
          <a:xfrm rot="0">
            <a:off x="1028700" y="8242335"/>
            <a:ext cx="5913783" cy="605790"/>
          </a:xfrm>
          <a:prstGeom prst="rect">
            <a:avLst/>
          </a:prstGeom>
        </p:spPr>
        <p:txBody>
          <a:bodyPr anchor="t" rtlCol="false" tIns="0" lIns="0" bIns="0" rIns="0">
            <a:spAutoFit/>
          </a:bodyPr>
          <a:lstStyle/>
          <a:p>
            <a:pPr algn="l">
              <a:lnSpc>
                <a:spcPts val="3358"/>
              </a:lnSpc>
            </a:pPr>
            <a:r>
              <a:rPr lang="en-US" sz="2400">
                <a:solidFill>
                  <a:srgbClr val="125B50"/>
                </a:solidFill>
                <a:latin typeface="Agrandir Wide Thin"/>
                <a:ea typeface="Agrandir Wide Thin"/>
                <a:cs typeface="Agrandir Wide Thin"/>
                <a:sym typeface="Agrandir Wide Thin"/>
              </a:rPr>
              <a:t>Group 4</a:t>
            </a:r>
          </a:p>
        </p:txBody>
      </p:sp>
      <p:sp>
        <p:nvSpPr>
          <p:cNvPr name="TextBox 6" id="6"/>
          <p:cNvSpPr txBox="true"/>
          <p:nvPr/>
        </p:nvSpPr>
        <p:spPr>
          <a:xfrm rot="0">
            <a:off x="14091936" y="422910"/>
            <a:ext cx="3167364" cy="605790"/>
          </a:xfrm>
          <a:prstGeom prst="rect">
            <a:avLst/>
          </a:prstGeom>
        </p:spPr>
        <p:txBody>
          <a:bodyPr anchor="t" rtlCol="false" tIns="0" lIns="0" bIns="0" rIns="0">
            <a:spAutoFit/>
          </a:bodyPr>
          <a:lstStyle/>
          <a:p>
            <a:pPr algn="r">
              <a:lnSpc>
                <a:spcPts val="3358"/>
              </a:lnSpc>
            </a:pPr>
            <a:r>
              <a:rPr lang="en-US" sz="2400">
                <a:solidFill>
                  <a:srgbClr val="125B50"/>
                </a:solidFill>
                <a:latin typeface="Agrandir Wide Thin"/>
                <a:ea typeface="Agrandir Wide Thin"/>
                <a:cs typeface="Agrandir Wide Thin"/>
                <a:sym typeface="Agrandir Wide Thin"/>
              </a:rPr>
              <a:t>Final Assignment</a:t>
            </a:r>
          </a:p>
        </p:txBody>
      </p:sp>
      <p:sp>
        <p:nvSpPr>
          <p:cNvPr name="TextBox 7" id="7"/>
          <p:cNvSpPr txBox="true"/>
          <p:nvPr/>
        </p:nvSpPr>
        <p:spPr>
          <a:xfrm rot="0">
            <a:off x="1028700" y="7836570"/>
            <a:ext cx="2956891" cy="605790"/>
          </a:xfrm>
          <a:prstGeom prst="rect">
            <a:avLst/>
          </a:prstGeom>
        </p:spPr>
        <p:txBody>
          <a:bodyPr anchor="t" rtlCol="false" tIns="0" lIns="0" bIns="0" rIns="0">
            <a:spAutoFit/>
          </a:bodyPr>
          <a:lstStyle/>
          <a:p>
            <a:pPr algn="l">
              <a:lnSpc>
                <a:spcPts val="3358"/>
              </a:lnSpc>
            </a:pPr>
            <a:r>
              <a:rPr lang="en-US" sz="2400">
                <a:solidFill>
                  <a:srgbClr val="125B50"/>
                </a:solidFill>
                <a:latin typeface="Agrandir Wide Thin"/>
                <a:ea typeface="Agrandir Wide Thin"/>
                <a:cs typeface="Agrandir Wide Thin"/>
                <a:sym typeface="Agrandir Wide Thin"/>
              </a:rPr>
              <a:t>2023 March 27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3352500" y="1303628"/>
            <a:ext cx="9959407" cy="944880"/>
          </a:xfrm>
          <a:prstGeom prst="rect">
            <a:avLst/>
          </a:prstGeom>
        </p:spPr>
        <p:txBody>
          <a:bodyPr anchor="t" rtlCol="false" tIns="0" lIns="0" bIns="0" rIns="0">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DATA CLEANING</a:t>
            </a:r>
          </a:p>
        </p:txBody>
      </p:sp>
      <p:sp>
        <p:nvSpPr>
          <p:cNvPr name="TextBox 3" id="3"/>
          <p:cNvSpPr txBox="true"/>
          <p:nvPr/>
        </p:nvSpPr>
        <p:spPr>
          <a:xfrm rot="0">
            <a:off x="3352500" y="3563845"/>
            <a:ext cx="11715580" cy="4551455"/>
          </a:xfrm>
          <a:prstGeom prst="rect">
            <a:avLst/>
          </a:prstGeom>
        </p:spPr>
        <p:txBody>
          <a:bodyPr anchor="t" rtlCol="false" tIns="0" lIns="0" bIns="0" rIns="0">
            <a:spAutoFit/>
          </a:bodyPr>
          <a:lstStyle/>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Libraries used for cleaning:</a:t>
            </a:r>
          </a:p>
          <a:p>
            <a:pPr algn="just" marL="1312344" indent="-437448" lvl="2">
              <a:lnSpc>
                <a:spcPts val="4558"/>
              </a:lnSpc>
              <a:buFont typeface="Arial"/>
              <a:buChar char="⚬"/>
            </a:pPr>
            <a:r>
              <a:rPr lang="en-US" sz="3039">
                <a:solidFill>
                  <a:srgbClr val="125B50"/>
                </a:solidFill>
                <a:latin typeface="Glacial Indifference"/>
                <a:ea typeface="Glacial Indifference"/>
                <a:cs typeface="Glacial Indifference"/>
                <a:sym typeface="Glacial Indifference"/>
              </a:rPr>
              <a:t>Pandas</a:t>
            </a:r>
          </a:p>
          <a:p>
            <a:pPr algn="just" marL="1312344" indent="-437448" lvl="2">
              <a:lnSpc>
                <a:spcPts val="4558"/>
              </a:lnSpc>
              <a:buFont typeface="Arial"/>
              <a:buChar char="⚬"/>
            </a:pPr>
            <a:r>
              <a:rPr lang="en-US" sz="3039">
                <a:solidFill>
                  <a:srgbClr val="125B50"/>
                </a:solidFill>
                <a:latin typeface="Glacial Indifference"/>
                <a:ea typeface="Glacial Indifference"/>
                <a:cs typeface="Glacial Indifference"/>
                <a:sym typeface="Glacial Indifference"/>
              </a:rPr>
              <a:t>re (Regular Expression)</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Necessary step before feeding data to VADER for sentiment analysis</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Notes on our Datasets</a:t>
            </a:r>
            <a:r>
              <a:rPr lang="en-US" sz="3039">
                <a:solidFill>
                  <a:srgbClr val="125B50"/>
                </a:solidFill>
                <a:latin typeface="Glacial Indifference"/>
                <a:ea typeface="Glacial Indifference"/>
                <a:cs typeface="Glacial Indifference"/>
                <a:sym typeface="Glacial Indifference"/>
              </a:rPr>
              <a:t> </a:t>
            </a:r>
          </a:p>
          <a:p>
            <a:pPr algn="just" marL="1312344" indent="-437448" lvl="2">
              <a:lnSpc>
                <a:spcPts val="4558"/>
              </a:lnSpc>
              <a:buFont typeface="Arial"/>
              <a:buChar char="⚬"/>
            </a:pPr>
            <a:r>
              <a:rPr lang="en-US" sz="3039">
                <a:solidFill>
                  <a:srgbClr val="125B50"/>
                </a:solidFill>
                <a:latin typeface="Glacial Indifference"/>
                <a:ea typeface="Glacial Indifference"/>
                <a:cs typeface="Glacial Indifference"/>
                <a:sym typeface="Glacial Indifference"/>
              </a:rPr>
              <a:t>No missing or NaN values in the 'text' attribute</a:t>
            </a:r>
          </a:p>
          <a:p>
            <a:pPr algn="just" marL="1312344" indent="-437448" lvl="2">
              <a:lnSpc>
                <a:spcPts val="4558"/>
              </a:lnSpc>
              <a:buFont typeface="Arial"/>
              <a:buChar char="⚬"/>
            </a:pPr>
            <a:r>
              <a:rPr lang="en-US" sz="3039">
                <a:solidFill>
                  <a:srgbClr val="125B50"/>
                </a:solidFill>
                <a:latin typeface="Glacial Indifference"/>
                <a:ea typeface="Glacial Indifference"/>
                <a:cs typeface="Glacial Indifference"/>
                <a:sym typeface="Glacial Indifference"/>
              </a:rPr>
              <a:t>No tweet contained only @Mentions or #Hashtags</a:t>
            </a:r>
          </a:p>
        </p:txBody>
      </p:sp>
      <p:sp>
        <p:nvSpPr>
          <p:cNvPr name="Freeform 4" id="4"/>
          <p:cNvSpPr/>
          <p:nvPr/>
        </p:nvSpPr>
        <p:spPr>
          <a:xfrm flipH="false" flipV="false" rot="0">
            <a:off x="0" y="1522703"/>
            <a:ext cx="2273981" cy="7241595"/>
          </a:xfrm>
          <a:custGeom>
            <a:avLst/>
            <a:gdLst/>
            <a:ahLst/>
            <a:cxnLst/>
            <a:rect r="r" b="b" t="t" l="l"/>
            <a:pathLst>
              <a:path h="7241595" w="2273981">
                <a:moveTo>
                  <a:pt x="0" y="0"/>
                </a:moveTo>
                <a:lnTo>
                  <a:pt x="2273981" y="0"/>
                </a:lnTo>
                <a:lnTo>
                  <a:pt x="2273981" y="7241594"/>
                </a:lnTo>
                <a:lnTo>
                  <a:pt x="0" y="7241594"/>
                </a:lnTo>
                <a:lnTo>
                  <a:pt x="0" y="0"/>
                </a:lnTo>
                <a:close/>
              </a:path>
            </a:pathLst>
          </a:custGeom>
          <a:blipFill>
            <a:blip r:embed="rId2"/>
            <a:stretch>
              <a:fillRect l="-394961" t="-11173" r="-63500" b="-5664"/>
            </a:stretch>
          </a:blipFill>
        </p:spPr>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true" flipV="false" rot="0">
            <a:off x="16014019" y="0"/>
            <a:ext cx="2273981" cy="8964806"/>
          </a:xfrm>
          <a:custGeom>
            <a:avLst/>
            <a:gdLst/>
            <a:ahLst/>
            <a:cxnLst/>
            <a:rect r="r" b="b" t="t" l="l"/>
            <a:pathLst>
              <a:path h="8964806" w="2273981">
                <a:moveTo>
                  <a:pt x="2273981" y="0"/>
                </a:moveTo>
                <a:lnTo>
                  <a:pt x="0" y="0"/>
                </a:lnTo>
                <a:lnTo>
                  <a:pt x="0" y="8964806"/>
                </a:lnTo>
                <a:lnTo>
                  <a:pt x="2273981" y="8964806"/>
                </a:lnTo>
                <a:lnTo>
                  <a:pt x="2273981" y="0"/>
                </a:lnTo>
                <a:close/>
              </a:path>
            </a:pathLst>
          </a:custGeom>
          <a:blipFill>
            <a:blip r:embed="rId3"/>
            <a:stretch>
              <a:fillRect l="-471243" t="0" r="-82958" b="-10559"/>
            </a:stretch>
          </a:blipFill>
        </p:spPr>
      </p:sp>
      <p:sp>
        <p:nvSpPr>
          <p:cNvPr name="TextBox 3" id="3"/>
          <p:cNvSpPr txBox="true"/>
          <p:nvPr/>
        </p:nvSpPr>
        <p:spPr>
          <a:xfrm rot="0">
            <a:off x="1653508" y="1367489"/>
            <a:ext cx="9959407" cy="944880"/>
          </a:xfrm>
          <a:prstGeom prst="rect">
            <a:avLst/>
          </a:prstGeom>
        </p:spPr>
        <p:txBody>
          <a:bodyPr anchor="t" rtlCol="false" tIns="0" lIns="0" bIns="0" rIns="0">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DATA CLEANING</a:t>
            </a:r>
          </a:p>
        </p:txBody>
      </p:sp>
      <p:sp>
        <p:nvSpPr>
          <p:cNvPr name="TextBox 4" id="4"/>
          <p:cNvSpPr txBox="true"/>
          <p:nvPr/>
        </p:nvSpPr>
        <p:spPr>
          <a:xfrm rot="0">
            <a:off x="1653508" y="3123235"/>
            <a:ext cx="11447805" cy="4551455"/>
          </a:xfrm>
          <a:prstGeom prst="rect">
            <a:avLst/>
          </a:prstGeom>
        </p:spPr>
        <p:txBody>
          <a:bodyPr anchor="t" rtlCol="false" tIns="0" lIns="0" bIns="0" rIns="0">
            <a:spAutoFit/>
          </a:bodyPr>
          <a:lstStyle/>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Steps followed for data cleaning:</a:t>
            </a:r>
          </a:p>
          <a:p>
            <a:pPr algn="just" marL="1312344" indent="-437448" lvl="2">
              <a:lnSpc>
                <a:spcPts val="4558"/>
              </a:lnSpc>
              <a:buFont typeface="Arial"/>
              <a:buChar char="⚬"/>
            </a:pPr>
            <a:r>
              <a:rPr lang="en-US" sz="3039">
                <a:solidFill>
                  <a:srgbClr val="125B50"/>
                </a:solidFill>
                <a:latin typeface="Glacial Indifference"/>
                <a:ea typeface="Glacial Indifference"/>
                <a:cs typeface="Glacial Indifference"/>
                <a:sym typeface="Glacial Indifference"/>
              </a:rPr>
              <a:t>Remove Duplicates and reset index</a:t>
            </a:r>
          </a:p>
          <a:p>
            <a:pPr algn="just" marL="1312344" indent="-437448" lvl="2">
              <a:lnSpc>
                <a:spcPts val="4558"/>
              </a:lnSpc>
              <a:buFont typeface="Arial"/>
              <a:buChar char="⚬"/>
            </a:pPr>
            <a:r>
              <a:rPr lang="en-US" sz="3039">
                <a:solidFill>
                  <a:srgbClr val="125B50"/>
                </a:solidFill>
                <a:latin typeface="Glacial Indifference"/>
                <a:ea typeface="Glacial Indifference"/>
                <a:cs typeface="Glacial Indifference"/>
                <a:sym typeface="Glacial Indifference"/>
              </a:rPr>
              <a:t>Remove any website links</a:t>
            </a:r>
          </a:p>
          <a:p>
            <a:pPr algn="just" marL="1312344" indent="-437448" lvl="2">
              <a:lnSpc>
                <a:spcPts val="4558"/>
              </a:lnSpc>
              <a:buFont typeface="Arial"/>
              <a:buChar char="⚬"/>
            </a:pPr>
            <a:r>
              <a:rPr lang="en-US" sz="3039">
                <a:solidFill>
                  <a:srgbClr val="125B50"/>
                </a:solidFill>
                <a:latin typeface="Glacial Indifference"/>
                <a:ea typeface="Glacial Indifference"/>
                <a:cs typeface="Glacial Indifference"/>
                <a:sym typeface="Glacial Indifference"/>
              </a:rPr>
              <a:t>Remove the '@' symbol for mentions and '#' symbol for hashtags</a:t>
            </a:r>
          </a:p>
          <a:p>
            <a:pPr algn="just" marL="1312344" indent="-437448" lvl="2">
              <a:lnSpc>
                <a:spcPts val="4558"/>
              </a:lnSpc>
              <a:buFont typeface="Arial"/>
              <a:buChar char="⚬"/>
            </a:pPr>
            <a:r>
              <a:rPr lang="en-US" sz="3039">
                <a:solidFill>
                  <a:srgbClr val="125B50"/>
                </a:solidFill>
                <a:latin typeface="Glacial Indifference"/>
                <a:ea typeface="Glacial Indifference"/>
                <a:cs typeface="Glacial Indifference"/>
                <a:sym typeface="Glacial Indifference"/>
              </a:rPr>
              <a:t>Feature Splitting 'datetime' feature (yyyy-mm-dd) into distinct features - Date, Month and Year</a:t>
            </a:r>
          </a:p>
          <a:p>
            <a:pPr algn="just">
              <a:lnSpc>
                <a:spcPts val="4558"/>
              </a:lnSpc>
            </a:pP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4129036" y="4029392"/>
            <a:ext cx="10029929" cy="1599566"/>
          </a:xfrm>
          <a:prstGeom prst="rect">
            <a:avLst/>
          </a:prstGeom>
        </p:spPr>
        <p:txBody>
          <a:bodyPr anchor="t" rtlCol="false" tIns="0" lIns="0" bIns="0" rIns="0">
            <a:spAutoFit/>
          </a:bodyPr>
          <a:lstStyle/>
          <a:p>
            <a:pPr algn="l">
              <a:lnSpc>
                <a:spcPts val="8958"/>
              </a:lnSpc>
            </a:pPr>
            <a:r>
              <a:rPr lang="en-US" sz="6398" b="true">
                <a:solidFill>
                  <a:srgbClr val="125B50"/>
                </a:solidFill>
                <a:latin typeface="Agrandir Wide Medium"/>
                <a:ea typeface="Agrandir Wide Medium"/>
                <a:cs typeface="Agrandir Wide Medium"/>
                <a:sym typeface="Agrandir Wide Medium"/>
              </a:rPr>
              <a:t>SENTIMENT ANALYSIS</a:t>
            </a:r>
          </a:p>
        </p:txBody>
      </p:sp>
      <p:sp>
        <p:nvSpPr>
          <p:cNvPr name="Freeform 3" id="3"/>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3"/>
            <a:stretch>
              <a:fillRect l="0" t="-65162" r="0" b="-225571"/>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3352500" y="1303628"/>
            <a:ext cx="9959407" cy="1792605"/>
          </a:xfrm>
          <a:prstGeom prst="rect">
            <a:avLst/>
          </a:prstGeom>
        </p:spPr>
        <p:txBody>
          <a:bodyPr anchor="t" rtlCol="false" tIns="0" lIns="0" bIns="0" rIns="0">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SENTIMENT ANALYSIS WITH VADER</a:t>
            </a:r>
          </a:p>
        </p:txBody>
      </p:sp>
      <p:sp>
        <p:nvSpPr>
          <p:cNvPr name="TextBox 3" id="3"/>
          <p:cNvSpPr txBox="true"/>
          <p:nvPr/>
        </p:nvSpPr>
        <p:spPr>
          <a:xfrm rot="0">
            <a:off x="3352500" y="3563845"/>
            <a:ext cx="11715580" cy="5122955"/>
          </a:xfrm>
          <a:prstGeom prst="rect">
            <a:avLst/>
          </a:prstGeom>
        </p:spPr>
        <p:txBody>
          <a:bodyPr anchor="t" rtlCol="false" tIns="0" lIns="0" bIns="0" rIns="0">
            <a:spAutoFit/>
          </a:bodyPr>
          <a:lstStyle/>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VADER (Valence Aware Dictionary for Sentiment Reasoning)</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Used for text sentiment analysis that is sensitive to both polarity (positive/negative) and intensity (strength) of emotion.</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Uses human-centric approach using qualitative analysis and empirical validation.</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Originally all words have a score between -4 to 4. But the score returned is always between -1 and 1. </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Analyzes takes into consideration texts, lexical features and emoticons/emojis as well.</a:t>
            </a:r>
          </a:p>
        </p:txBody>
      </p:sp>
      <p:sp>
        <p:nvSpPr>
          <p:cNvPr name="Freeform 4" id="4"/>
          <p:cNvSpPr/>
          <p:nvPr/>
        </p:nvSpPr>
        <p:spPr>
          <a:xfrm flipH="false" flipV="false" rot="0">
            <a:off x="0" y="1522703"/>
            <a:ext cx="2273981" cy="7241595"/>
          </a:xfrm>
          <a:custGeom>
            <a:avLst/>
            <a:gdLst/>
            <a:ahLst/>
            <a:cxnLst/>
            <a:rect r="r" b="b" t="t" l="l"/>
            <a:pathLst>
              <a:path h="7241595" w="2273981">
                <a:moveTo>
                  <a:pt x="0" y="0"/>
                </a:moveTo>
                <a:lnTo>
                  <a:pt x="2273981" y="0"/>
                </a:lnTo>
                <a:lnTo>
                  <a:pt x="2273981" y="7241594"/>
                </a:lnTo>
                <a:lnTo>
                  <a:pt x="0" y="7241594"/>
                </a:lnTo>
                <a:lnTo>
                  <a:pt x="0" y="0"/>
                </a:lnTo>
                <a:close/>
              </a:path>
            </a:pathLst>
          </a:custGeom>
          <a:blipFill>
            <a:blip r:embed="rId3"/>
            <a:stretch>
              <a:fillRect l="-394961" t="-11173" r="-63500" b="-5664"/>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1028700" y="809625"/>
            <a:ext cx="6848808" cy="944880"/>
          </a:xfrm>
          <a:prstGeom prst="rect">
            <a:avLst/>
          </a:prstGeom>
        </p:spPr>
        <p:txBody>
          <a:bodyPr anchor="t" rtlCol="false" tIns="0" lIns="0" bIns="0" rIns="0">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THE 5 HEURISTICS</a:t>
            </a:r>
          </a:p>
        </p:txBody>
      </p:sp>
      <p:sp>
        <p:nvSpPr>
          <p:cNvPr name="TextBox 3" id="3"/>
          <p:cNvSpPr txBox="true"/>
          <p:nvPr/>
        </p:nvSpPr>
        <p:spPr>
          <a:xfrm rot="0">
            <a:off x="1028700" y="3560569"/>
            <a:ext cx="6326776" cy="455295"/>
          </a:xfrm>
          <a:prstGeom prst="rect">
            <a:avLst/>
          </a:prstGeom>
        </p:spPr>
        <p:txBody>
          <a:bodyPr anchor="t" rtlCol="false" tIns="0" lIns="0" bIns="0" rIns="0">
            <a:spAutoFit/>
          </a:bodyPr>
          <a:lstStyle/>
          <a:p>
            <a:pPr algn="l">
              <a:lnSpc>
                <a:spcPts val="3779"/>
              </a:lnSpc>
            </a:pPr>
            <a:r>
              <a:rPr lang="en-US" sz="2699">
                <a:solidFill>
                  <a:srgbClr val="125B50"/>
                </a:solidFill>
                <a:latin typeface="League Spartan"/>
                <a:ea typeface="League Spartan"/>
                <a:cs typeface="League Spartan"/>
                <a:sym typeface="League Spartan"/>
              </a:rPr>
              <a:t>Punctuations</a:t>
            </a:r>
          </a:p>
        </p:txBody>
      </p:sp>
      <p:sp>
        <p:nvSpPr>
          <p:cNvPr name="TextBox 4" id="4"/>
          <p:cNvSpPr txBox="true"/>
          <p:nvPr/>
        </p:nvSpPr>
        <p:spPr>
          <a:xfrm rot="0">
            <a:off x="1028700" y="4181475"/>
            <a:ext cx="7527756" cy="1847850"/>
          </a:xfrm>
          <a:prstGeom prst="rect">
            <a:avLst/>
          </a:prstGeom>
        </p:spPr>
        <p:txBody>
          <a:bodyPr anchor="t" rtlCol="false" tIns="0" lIns="0" bIns="0" rIns="0">
            <a:spAutoFit/>
          </a:bodyPr>
          <a:lstStyle/>
          <a:p>
            <a:pPr algn="l">
              <a:lnSpc>
                <a:spcPts val="3749"/>
              </a:lnSpc>
            </a:pPr>
            <a:r>
              <a:rPr lang="en-US" sz="2499">
                <a:solidFill>
                  <a:srgbClr val="125B50"/>
                </a:solidFill>
                <a:latin typeface="Glacial Indifference"/>
                <a:ea typeface="Glacial Indifference"/>
                <a:cs typeface="Glacial Indifference"/>
                <a:sym typeface="Glacial Indifference"/>
              </a:rPr>
              <a:t>If the score is positive, VADER adds a certain empirically-obtained quantity for every exclamation point (0.292) and question mark (0.18). If the score is negative, VADER subtracts.</a:t>
            </a:r>
          </a:p>
        </p:txBody>
      </p:sp>
      <p:sp>
        <p:nvSpPr>
          <p:cNvPr name="TextBox 5" id="5"/>
          <p:cNvSpPr txBox="true"/>
          <p:nvPr/>
        </p:nvSpPr>
        <p:spPr>
          <a:xfrm rot="0">
            <a:off x="9147579" y="3560569"/>
            <a:ext cx="6326776" cy="455295"/>
          </a:xfrm>
          <a:prstGeom prst="rect">
            <a:avLst/>
          </a:prstGeom>
        </p:spPr>
        <p:txBody>
          <a:bodyPr anchor="t" rtlCol="false" tIns="0" lIns="0" bIns="0" rIns="0">
            <a:spAutoFit/>
          </a:bodyPr>
          <a:lstStyle/>
          <a:p>
            <a:pPr algn="l">
              <a:lnSpc>
                <a:spcPts val="3779"/>
              </a:lnSpc>
            </a:pPr>
            <a:r>
              <a:rPr lang="en-US" sz="2699">
                <a:solidFill>
                  <a:srgbClr val="125B50"/>
                </a:solidFill>
                <a:latin typeface="League Spartan"/>
                <a:ea typeface="League Spartan"/>
                <a:cs typeface="League Spartan"/>
                <a:sym typeface="League Spartan"/>
              </a:rPr>
              <a:t>Capitalization </a:t>
            </a:r>
          </a:p>
        </p:txBody>
      </p:sp>
      <p:sp>
        <p:nvSpPr>
          <p:cNvPr name="Freeform 6" id="6"/>
          <p:cNvSpPr/>
          <p:nvPr/>
        </p:nvSpPr>
        <p:spPr>
          <a:xfrm flipH="true" flipV="false" rot="0">
            <a:off x="16014019" y="0"/>
            <a:ext cx="2273981" cy="8964806"/>
          </a:xfrm>
          <a:custGeom>
            <a:avLst/>
            <a:gdLst/>
            <a:ahLst/>
            <a:cxnLst/>
            <a:rect r="r" b="b" t="t" l="l"/>
            <a:pathLst>
              <a:path h="8964806" w="2273981">
                <a:moveTo>
                  <a:pt x="2273981" y="0"/>
                </a:moveTo>
                <a:lnTo>
                  <a:pt x="0" y="0"/>
                </a:lnTo>
                <a:lnTo>
                  <a:pt x="0" y="8964806"/>
                </a:lnTo>
                <a:lnTo>
                  <a:pt x="2273981" y="8964806"/>
                </a:lnTo>
                <a:lnTo>
                  <a:pt x="2273981" y="0"/>
                </a:lnTo>
                <a:close/>
              </a:path>
            </a:pathLst>
          </a:custGeom>
          <a:blipFill>
            <a:blip r:embed="rId3"/>
            <a:stretch>
              <a:fillRect l="-471243" t="0" r="-82958" b="-10559"/>
            </a:stretch>
          </a:blipFill>
        </p:spPr>
      </p:sp>
      <p:grpSp>
        <p:nvGrpSpPr>
          <p:cNvPr name="Group 7" id="7"/>
          <p:cNvGrpSpPr/>
          <p:nvPr/>
        </p:nvGrpSpPr>
        <p:grpSpPr>
          <a:xfrm rot="0">
            <a:off x="2142733" y="7193156"/>
            <a:ext cx="4098710" cy="1390486"/>
            <a:chOff x="0" y="0"/>
            <a:chExt cx="5464946" cy="1853982"/>
          </a:xfrm>
        </p:grpSpPr>
        <p:sp>
          <p:nvSpPr>
            <p:cNvPr name="TextBox 8" id="8"/>
            <p:cNvSpPr txBox="true"/>
            <p:nvPr/>
          </p:nvSpPr>
          <p:spPr>
            <a:xfrm rot="0">
              <a:off x="0" y="-66675"/>
              <a:ext cx="2918777" cy="817670"/>
            </a:xfrm>
            <a:prstGeom prst="rect">
              <a:avLst/>
            </a:prstGeom>
          </p:spPr>
          <p:txBody>
            <a:bodyPr anchor="t" rtlCol="false" tIns="0" lIns="0" bIns="0" rIns="0">
              <a:spAutoFit/>
            </a:bodyPr>
            <a:lstStyle/>
            <a:p>
              <a:pPr algn="l">
                <a:lnSpc>
                  <a:spcPts val="5179"/>
                </a:lnSpc>
              </a:pPr>
              <a:r>
                <a:rPr lang="en-US" sz="3699">
                  <a:solidFill>
                    <a:srgbClr val="0097B2"/>
                  </a:solidFill>
                  <a:latin typeface="League Spartan"/>
                  <a:ea typeface="League Spartan"/>
                  <a:cs typeface="League Spartan"/>
                  <a:sym typeface="League Spartan"/>
                </a:rPr>
                <a:t>Amazing</a:t>
              </a:r>
            </a:p>
          </p:txBody>
        </p:sp>
        <p:sp>
          <p:nvSpPr>
            <p:cNvPr name="TextBox 9" id="9"/>
            <p:cNvSpPr txBox="true"/>
            <p:nvPr/>
          </p:nvSpPr>
          <p:spPr>
            <a:xfrm rot="0">
              <a:off x="1890214" y="1036050"/>
              <a:ext cx="3574733" cy="817932"/>
            </a:xfrm>
            <a:prstGeom prst="rect">
              <a:avLst/>
            </a:prstGeom>
          </p:spPr>
          <p:txBody>
            <a:bodyPr anchor="t" rtlCol="false" tIns="0" lIns="0" bIns="0" rIns="0">
              <a:spAutoFit/>
            </a:bodyPr>
            <a:lstStyle/>
            <a:p>
              <a:pPr algn="ctr">
                <a:lnSpc>
                  <a:spcPts val="5178"/>
                </a:lnSpc>
                <a:spcBef>
                  <a:spcPct val="0"/>
                </a:spcBef>
              </a:pPr>
              <a:r>
                <a:rPr lang="en-US" sz="3699">
                  <a:solidFill>
                    <a:srgbClr val="0097B2"/>
                  </a:solidFill>
                  <a:latin typeface="League Spartan"/>
                  <a:ea typeface="League Spartan"/>
                  <a:cs typeface="League Spartan"/>
                  <a:sym typeface="League Spartan"/>
                </a:rPr>
                <a:t>Amazing!!!</a:t>
              </a:r>
            </a:p>
          </p:txBody>
        </p:sp>
      </p:grpSp>
      <p:sp>
        <p:nvSpPr>
          <p:cNvPr name="TextBox 10" id="10"/>
          <p:cNvSpPr txBox="true"/>
          <p:nvPr/>
        </p:nvSpPr>
        <p:spPr>
          <a:xfrm rot="0">
            <a:off x="9147579" y="4181475"/>
            <a:ext cx="5907529" cy="2314575"/>
          </a:xfrm>
          <a:prstGeom prst="rect">
            <a:avLst/>
          </a:prstGeom>
        </p:spPr>
        <p:txBody>
          <a:bodyPr anchor="t" rtlCol="false" tIns="0" lIns="0" bIns="0" rIns="0">
            <a:spAutoFit/>
          </a:bodyPr>
          <a:lstStyle/>
          <a:p>
            <a:pPr algn="l">
              <a:lnSpc>
                <a:spcPts val="3749"/>
              </a:lnSpc>
            </a:pPr>
            <a:r>
              <a:rPr lang="en-US" sz="2499">
                <a:solidFill>
                  <a:srgbClr val="125B50"/>
                </a:solidFill>
                <a:latin typeface="Glacial Indifference"/>
                <a:ea typeface="Glacial Indifference"/>
                <a:cs typeface="Glacial Indifference"/>
                <a:sym typeface="Glacial Indifference"/>
              </a:rPr>
              <a:t>VADER takes this into account by incrementing or decrementing the sentiment score of the word by 0.733, depending on whether the word is positive or negative, respectively.</a:t>
            </a:r>
          </a:p>
        </p:txBody>
      </p:sp>
      <p:grpSp>
        <p:nvGrpSpPr>
          <p:cNvPr name="Group 11" id="11"/>
          <p:cNvGrpSpPr/>
          <p:nvPr/>
        </p:nvGrpSpPr>
        <p:grpSpPr>
          <a:xfrm rot="0">
            <a:off x="9147579" y="7325152"/>
            <a:ext cx="4826597" cy="1540211"/>
            <a:chOff x="0" y="0"/>
            <a:chExt cx="6435463" cy="2053615"/>
          </a:xfrm>
        </p:grpSpPr>
        <p:sp>
          <p:nvSpPr>
            <p:cNvPr name="TextBox 12" id="12"/>
            <p:cNvSpPr txBox="true"/>
            <p:nvPr/>
          </p:nvSpPr>
          <p:spPr>
            <a:xfrm rot="0">
              <a:off x="0" y="-66675"/>
              <a:ext cx="3938352" cy="817670"/>
            </a:xfrm>
            <a:prstGeom prst="rect">
              <a:avLst/>
            </a:prstGeom>
          </p:spPr>
          <p:txBody>
            <a:bodyPr anchor="t" rtlCol="false" tIns="0" lIns="0" bIns="0" rIns="0">
              <a:spAutoFit/>
            </a:bodyPr>
            <a:lstStyle/>
            <a:p>
              <a:pPr algn="l">
                <a:lnSpc>
                  <a:spcPts val="5179"/>
                </a:lnSpc>
              </a:pPr>
              <a:r>
                <a:rPr lang="en-US" sz="3699">
                  <a:solidFill>
                    <a:srgbClr val="A81A1A"/>
                  </a:solidFill>
                  <a:latin typeface="League Spartan"/>
                  <a:ea typeface="League Spartan"/>
                  <a:cs typeface="League Spartan"/>
                  <a:sym typeface="League Spartan"/>
                </a:rPr>
                <a:t>great work</a:t>
              </a:r>
            </a:p>
          </p:txBody>
        </p:sp>
        <p:sp>
          <p:nvSpPr>
            <p:cNvPr name="TextBox 13" id="13"/>
            <p:cNvSpPr txBox="true"/>
            <p:nvPr/>
          </p:nvSpPr>
          <p:spPr>
            <a:xfrm rot="0">
              <a:off x="1969176" y="1235683"/>
              <a:ext cx="4466286" cy="817932"/>
            </a:xfrm>
            <a:prstGeom prst="rect">
              <a:avLst/>
            </a:prstGeom>
          </p:spPr>
          <p:txBody>
            <a:bodyPr anchor="t" rtlCol="false" tIns="0" lIns="0" bIns="0" rIns="0">
              <a:spAutoFit/>
            </a:bodyPr>
            <a:lstStyle/>
            <a:p>
              <a:pPr algn="ctr">
                <a:lnSpc>
                  <a:spcPts val="5178"/>
                </a:lnSpc>
                <a:spcBef>
                  <a:spcPct val="0"/>
                </a:spcBef>
              </a:pPr>
              <a:r>
                <a:rPr lang="en-US" sz="3699">
                  <a:solidFill>
                    <a:srgbClr val="A81A1A"/>
                  </a:solidFill>
                  <a:latin typeface="League Spartan"/>
                  <a:ea typeface="League Spartan"/>
                  <a:cs typeface="League Spartan"/>
                  <a:sym typeface="League Spartan"/>
                </a:rPr>
                <a:t>GREAT work</a:t>
              </a:r>
            </a:p>
          </p:txBody>
        </p:sp>
      </p:gr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819076" y="1482774"/>
            <a:ext cx="6326776" cy="455295"/>
          </a:xfrm>
          <a:prstGeom prst="rect">
            <a:avLst/>
          </a:prstGeom>
        </p:spPr>
        <p:txBody>
          <a:bodyPr anchor="t" rtlCol="false" tIns="0" lIns="0" bIns="0" rIns="0">
            <a:spAutoFit/>
          </a:bodyPr>
          <a:lstStyle/>
          <a:p>
            <a:pPr algn="l">
              <a:lnSpc>
                <a:spcPts val="3779"/>
              </a:lnSpc>
            </a:pPr>
            <a:r>
              <a:rPr lang="en-US" sz="2699">
                <a:solidFill>
                  <a:srgbClr val="125B50"/>
                </a:solidFill>
                <a:latin typeface="League Spartan"/>
                <a:ea typeface="League Spartan"/>
                <a:cs typeface="League Spartan"/>
                <a:sym typeface="League Spartan"/>
              </a:rPr>
              <a:t>Degree Modifiers</a:t>
            </a:r>
          </a:p>
        </p:txBody>
      </p:sp>
      <p:sp>
        <p:nvSpPr>
          <p:cNvPr name="TextBox 3" id="3"/>
          <p:cNvSpPr txBox="true"/>
          <p:nvPr/>
        </p:nvSpPr>
        <p:spPr>
          <a:xfrm rot="0">
            <a:off x="819076" y="2021242"/>
            <a:ext cx="6326776" cy="1381125"/>
          </a:xfrm>
          <a:prstGeom prst="rect">
            <a:avLst/>
          </a:prstGeom>
        </p:spPr>
        <p:txBody>
          <a:bodyPr anchor="t" rtlCol="false" tIns="0" lIns="0" bIns="0" rIns="0">
            <a:spAutoFit/>
          </a:bodyPr>
          <a:lstStyle/>
          <a:p>
            <a:pPr algn="l">
              <a:lnSpc>
                <a:spcPts val="3749"/>
              </a:lnSpc>
            </a:pPr>
            <a:r>
              <a:rPr lang="en-US" sz="2499">
                <a:solidFill>
                  <a:srgbClr val="125B50"/>
                </a:solidFill>
                <a:latin typeface="Glacial Indifference"/>
                <a:ea typeface="Glacial Indifference"/>
                <a:cs typeface="Glacial Indifference"/>
                <a:sym typeface="Glacial Indifference"/>
              </a:rPr>
              <a:t>VADER maintains a booster dictionary which contains a set of boosters and dampeners.</a:t>
            </a:r>
          </a:p>
          <a:p>
            <a:pPr algn="l">
              <a:lnSpc>
                <a:spcPts val="3749"/>
              </a:lnSpc>
            </a:pPr>
          </a:p>
        </p:txBody>
      </p:sp>
      <p:sp>
        <p:nvSpPr>
          <p:cNvPr name="TextBox 4" id="4"/>
          <p:cNvSpPr txBox="true"/>
          <p:nvPr/>
        </p:nvSpPr>
        <p:spPr>
          <a:xfrm rot="0">
            <a:off x="8120462" y="1482774"/>
            <a:ext cx="6326776" cy="455295"/>
          </a:xfrm>
          <a:prstGeom prst="rect">
            <a:avLst/>
          </a:prstGeom>
        </p:spPr>
        <p:txBody>
          <a:bodyPr anchor="t" rtlCol="false" tIns="0" lIns="0" bIns="0" rIns="0">
            <a:spAutoFit/>
          </a:bodyPr>
          <a:lstStyle/>
          <a:p>
            <a:pPr algn="l">
              <a:lnSpc>
                <a:spcPts val="3779"/>
              </a:lnSpc>
            </a:pPr>
            <a:r>
              <a:rPr lang="en-US" sz="2699">
                <a:solidFill>
                  <a:srgbClr val="125B50"/>
                </a:solidFill>
                <a:latin typeface="League Spartan"/>
                <a:ea typeface="League Spartan"/>
                <a:cs typeface="League Spartan"/>
                <a:sym typeface="League Spartan"/>
              </a:rPr>
              <a:t>Shift in Polarity using “but” </a:t>
            </a:r>
          </a:p>
        </p:txBody>
      </p:sp>
      <p:sp>
        <p:nvSpPr>
          <p:cNvPr name="Freeform 5" id="5"/>
          <p:cNvSpPr/>
          <p:nvPr/>
        </p:nvSpPr>
        <p:spPr>
          <a:xfrm flipH="true" flipV="false" rot="0">
            <a:off x="16014019" y="0"/>
            <a:ext cx="2273981" cy="8964806"/>
          </a:xfrm>
          <a:custGeom>
            <a:avLst/>
            <a:gdLst/>
            <a:ahLst/>
            <a:cxnLst/>
            <a:rect r="r" b="b" t="t" l="l"/>
            <a:pathLst>
              <a:path h="8964806" w="2273981">
                <a:moveTo>
                  <a:pt x="2273981" y="0"/>
                </a:moveTo>
                <a:lnTo>
                  <a:pt x="0" y="0"/>
                </a:lnTo>
                <a:lnTo>
                  <a:pt x="0" y="8964806"/>
                </a:lnTo>
                <a:lnTo>
                  <a:pt x="2273981" y="8964806"/>
                </a:lnTo>
                <a:lnTo>
                  <a:pt x="2273981" y="0"/>
                </a:lnTo>
                <a:close/>
              </a:path>
            </a:pathLst>
          </a:custGeom>
          <a:blipFill>
            <a:blip r:embed="rId3"/>
            <a:stretch>
              <a:fillRect l="-471243" t="0" r="-82958" b="-10559"/>
            </a:stretch>
          </a:blipFill>
        </p:spPr>
      </p:sp>
      <p:grpSp>
        <p:nvGrpSpPr>
          <p:cNvPr name="Group 6" id="6"/>
          <p:cNvGrpSpPr/>
          <p:nvPr/>
        </p:nvGrpSpPr>
        <p:grpSpPr>
          <a:xfrm rot="0">
            <a:off x="1100578" y="3402367"/>
            <a:ext cx="4482833" cy="1465545"/>
            <a:chOff x="0" y="0"/>
            <a:chExt cx="5977111" cy="1954059"/>
          </a:xfrm>
        </p:grpSpPr>
        <p:sp>
          <p:nvSpPr>
            <p:cNvPr name="TextBox 7" id="7"/>
            <p:cNvSpPr txBox="true"/>
            <p:nvPr/>
          </p:nvSpPr>
          <p:spPr>
            <a:xfrm rot="0">
              <a:off x="0" y="-66675"/>
              <a:ext cx="4804757" cy="817670"/>
            </a:xfrm>
            <a:prstGeom prst="rect">
              <a:avLst/>
            </a:prstGeom>
          </p:spPr>
          <p:txBody>
            <a:bodyPr anchor="t" rtlCol="false" tIns="0" lIns="0" bIns="0" rIns="0">
              <a:spAutoFit/>
            </a:bodyPr>
            <a:lstStyle/>
            <a:p>
              <a:pPr algn="l">
                <a:lnSpc>
                  <a:spcPts val="5179"/>
                </a:lnSpc>
              </a:pPr>
              <a:r>
                <a:rPr lang="en-US" sz="3699">
                  <a:solidFill>
                    <a:srgbClr val="2E00B2"/>
                  </a:solidFill>
                  <a:latin typeface="League Spartan"/>
                  <a:ea typeface="League Spartan"/>
                  <a:cs typeface="League Spartan"/>
                  <a:sym typeface="League Spartan"/>
                </a:rPr>
                <a:t>kind of painful</a:t>
              </a:r>
            </a:p>
          </p:txBody>
        </p:sp>
        <p:sp>
          <p:nvSpPr>
            <p:cNvPr name="TextBox 8" id="8"/>
            <p:cNvSpPr txBox="true"/>
            <p:nvPr/>
          </p:nvSpPr>
          <p:spPr>
            <a:xfrm rot="0">
              <a:off x="1819439" y="1136128"/>
              <a:ext cx="4157672" cy="817932"/>
            </a:xfrm>
            <a:prstGeom prst="rect">
              <a:avLst/>
            </a:prstGeom>
          </p:spPr>
          <p:txBody>
            <a:bodyPr anchor="t" rtlCol="false" tIns="0" lIns="0" bIns="0" rIns="0">
              <a:spAutoFit/>
            </a:bodyPr>
            <a:lstStyle/>
            <a:p>
              <a:pPr algn="ctr">
                <a:lnSpc>
                  <a:spcPts val="5178"/>
                </a:lnSpc>
                <a:spcBef>
                  <a:spcPct val="0"/>
                </a:spcBef>
              </a:pPr>
              <a:r>
                <a:rPr lang="en-US" sz="3699">
                  <a:solidFill>
                    <a:srgbClr val="2E00B2"/>
                  </a:solidFill>
                  <a:latin typeface="League Spartan"/>
                  <a:ea typeface="League Spartan"/>
                  <a:cs typeface="League Spartan"/>
                  <a:sym typeface="League Spartan"/>
                </a:rPr>
                <a:t>very painful</a:t>
              </a:r>
            </a:p>
          </p:txBody>
        </p:sp>
      </p:grpSp>
      <p:sp>
        <p:nvSpPr>
          <p:cNvPr name="TextBox 9" id="9"/>
          <p:cNvSpPr txBox="true"/>
          <p:nvPr/>
        </p:nvSpPr>
        <p:spPr>
          <a:xfrm rot="0">
            <a:off x="8120462" y="2103679"/>
            <a:ext cx="5907529" cy="1847850"/>
          </a:xfrm>
          <a:prstGeom prst="rect">
            <a:avLst/>
          </a:prstGeom>
        </p:spPr>
        <p:txBody>
          <a:bodyPr anchor="t" rtlCol="false" tIns="0" lIns="0" bIns="0" rIns="0">
            <a:spAutoFit/>
          </a:bodyPr>
          <a:lstStyle/>
          <a:p>
            <a:pPr algn="l">
              <a:lnSpc>
                <a:spcPts val="3749"/>
              </a:lnSpc>
            </a:pPr>
            <a:r>
              <a:rPr lang="en-US" sz="2499">
                <a:solidFill>
                  <a:srgbClr val="125B50"/>
                </a:solidFill>
                <a:latin typeface="Glacial Indifference"/>
                <a:ea typeface="Glacial Indifference"/>
                <a:cs typeface="Glacial Indifference"/>
                <a:sym typeface="Glacial Indifference"/>
              </a:rPr>
              <a:t>all sentiment-bearing words before the “but” have their valence reduced to 50% of their values, while those after the “but” increase to 150% of their values.</a:t>
            </a:r>
          </a:p>
        </p:txBody>
      </p:sp>
      <p:sp>
        <p:nvSpPr>
          <p:cNvPr name="TextBox 10" id="10"/>
          <p:cNvSpPr txBox="true"/>
          <p:nvPr/>
        </p:nvSpPr>
        <p:spPr>
          <a:xfrm rot="0">
            <a:off x="7690343" y="4346151"/>
            <a:ext cx="7856748" cy="629922"/>
          </a:xfrm>
          <a:prstGeom prst="rect">
            <a:avLst/>
          </a:prstGeom>
        </p:spPr>
        <p:txBody>
          <a:bodyPr anchor="t" rtlCol="false" tIns="0" lIns="0" bIns="0" rIns="0">
            <a:spAutoFit/>
          </a:bodyPr>
          <a:lstStyle/>
          <a:p>
            <a:pPr algn="l">
              <a:lnSpc>
                <a:spcPts val="5179"/>
              </a:lnSpc>
            </a:pPr>
            <a:r>
              <a:rPr lang="en-US" sz="3699">
                <a:solidFill>
                  <a:srgbClr val="A81A1A"/>
                </a:solidFill>
                <a:latin typeface="League Spartan"/>
                <a:ea typeface="League Spartan"/>
                <a:cs typeface="League Spartan"/>
                <a:sym typeface="League Spartan"/>
              </a:rPr>
              <a:t>we appreciate your efforts but,</a:t>
            </a:r>
          </a:p>
        </p:txBody>
      </p:sp>
      <p:sp>
        <p:nvSpPr>
          <p:cNvPr name="TextBox 11" id="11"/>
          <p:cNvSpPr txBox="true"/>
          <p:nvPr/>
        </p:nvSpPr>
        <p:spPr>
          <a:xfrm rot="0">
            <a:off x="7690343" y="5147522"/>
            <a:ext cx="7856748" cy="630117"/>
          </a:xfrm>
          <a:prstGeom prst="rect">
            <a:avLst/>
          </a:prstGeom>
        </p:spPr>
        <p:txBody>
          <a:bodyPr anchor="t" rtlCol="false" tIns="0" lIns="0" bIns="0" rIns="0">
            <a:spAutoFit/>
          </a:bodyPr>
          <a:lstStyle/>
          <a:p>
            <a:pPr algn="ctr">
              <a:lnSpc>
                <a:spcPts val="5178"/>
              </a:lnSpc>
              <a:spcBef>
                <a:spcPct val="0"/>
              </a:spcBef>
            </a:pPr>
            <a:r>
              <a:rPr lang="en-US" sz="3699">
                <a:solidFill>
                  <a:srgbClr val="A81A1A"/>
                </a:solidFill>
                <a:latin typeface="League Spartan"/>
                <a:ea typeface="League Spartan"/>
                <a:cs typeface="League Spartan"/>
                <a:sym typeface="League Spartan"/>
              </a:rPr>
              <a:t>the results are not acceptable.</a:t>
            </a:r>
          </a:p>
        </p:txBody>
      </p:sp>
      <p:sp>
        <p:nvSpPr>
          <p:cNvPr name="TextBox 12" id="12"/>
          <p:cNvSpPr txBox="true"/>
          <p:nvPr/>
        </p:nvSpPr>
        <p:spPr>
          <a:xfrm rot="0">
            <a:off x="1028700" y="6854227"/>
            <a:ext cx="6326776" cy="455295"/>
          </a:xfrm>
          <a:prstGeom prst="rect">
            <a:avLst/>
          </a:prstGeom>
        </p:spPr>
        <p:txBody>
          <a:bodyPr anchor="t" rtlCol="false" tIns="0" lIns="0" bIns="0" rIns="0">
            <a:spAutoFit/>
          </a:bodyPr>
          <a:lstStyle/>
          <a:p>
            <a:pPr algn="l">
              <a:lnSpc>
                <a:spcPts val="3779"/>
              </a:lnSpc>
            </a:pPr>
            <a:r>
              <a:rPr lang="en-US" sz="2699">
                <a:solidFill>
                  <a:srgbClr val="125B50"/>
                </a:solidFill>
                <a:latin typeface="League Spartan"/>
                <a:ea typeface="League Spartan"/>
                <a:cs typeface="League Spartan"/>
                <a:sym typeface="League Spartan"/>
              </a:rPr>
              <a:t>Tri-gram</a:t>
            </a:r>
          </a:p>
        </p:txBody>
      </p:sp>
      <p:sp>
        <p:nvSpPr>
          <p:cNvPr name="TextBox 13" id="13"/>
          <p:cNvSpPr txBox="true"/>
          <p:nvPr/>
        </p:nvSpPr>
        <p:spPr>
          <a:xfrm rot="0">
            <a:off x="1028700" y="7410450"/>
            <a:ext cx="5907529" cy="1847850"/>
          </a:xfrm>
          <a:prstGeom prst="rect">
            <a:avLst/>
          </a:prstGeom>
        </p:spPr>
        <p:txBody>
          <a:bodyPr anchor="t" rtlCol="false" tIns="0" lIns="0" bIns="0" rIns="0">
            <a:spAutoFit/>
          </a:bodyPr>
          <a:lstStyle/>
          <a:p>
            <a:pPr algn="l">
              <a:lnSpc>
                <a:spcPts val="3749"/>
              </a:lnSpc>
            </a:pPr>
            <a:r>
              <a:rPr lang="en-US" sz="2499">
                <a:solidFill>
                  <a:srgbClr val="125B50"/>
                </a:solidFill>
                <a:latin typeface="Glacial Indifference"/>
                <a:ea typeface="Glacial Indifference"/>
                <a:cs typeface="Glacial Indifference"/>
                <a:sym typeface="Glacial Indifference"/>
              </a:rPr>
              <a:t>Negation is captured by multiplying the sentiment score of the sentiment-laden lexical feature by an empirically-determined value -0.74</a:t>
            </a:r>
          </a:p>
        </p:txBody>
      </p:sp>
      <p:grpSp>
        <p:nvGrpSpPr>
          <p:cNvPr name="Group 14" id="14"/>
          <p:cNvGrpSpPr/>
          <p:nvPr/>
        </p:nvGrpSpPr>
        <p:grpSpPr>
          <a:xfrm rot="0">
            <a:off x="7909300" y="7486650"/>
            <a:ext cx="4787240" cy="1416040"/>
            <a:chOff x="0" y="0"/>
            <a:chExt cx="6382987" cy="1888053"/>
          </a:xfrm>
        </p:grpSpPr>
        <p:sp>
          <p:nvSpPr>
            <p:cNvPr name="TextBox 15" id="15"/>
            <p:cNvSpPr txBox="true"/>
            <p:nvPr/>
          </p:nvSpPr>
          <p:spPr>
            <a:xfrm rot="0">
              <a:off x="0" y="-66675"/>
              <a:ext cx="5541321" cy="817670"/>
            </a:xfrm>
            <a:prstGeom prst="rect">
              <a:avLst/>
            </a:prstGeom>
          </p:spPr>
          <p:txBody>
            <a:bodyPr anchor="t" rtlCol="false" tIns="0" lIns="0" bIns="0" rIns="0">
              <a:spAutoFit/>
            </a:bodyPr>
            <a:lstStyle/>
            <a:p>
              <a:pPr algn="l">
                <a:lnSpc>
                  <a:spcPts val="5179"/>
                </a:lnSpc>
              </a:pPr>
              <a:r>
                <a:rPr lang="en-US" sz="3699">
                  <a:solidFill>
                    <a:srgbClr val="7FA81A"/>
                  </a:solidFill>
                  <a:latin typeface="League Spartan"/>
                  <a:ea typeface="League Spartan"/>
                  <a:cs typeface="League Spartan"/>
                  <a:sym typeface="League Spartan"/>
                </a:rPr>
                <a:t>not good work</a:t>
              </a:r>
            </a:p>
          </p:txBody>
        </p:sp>
        <p:sp>
          <p:nvSpPr>
            <p:cNvPr name="TextBox 16" id="16"/>
            <p:cNvSpPr txBox="true"/>
            <p:nvPr/>
          </p:nvSpPr>
          <p:spPr>
            <a:xfrm rot="0">
              <a:off x="1916701" y="1070122"/>
              <a:ext cx="4466286" cy="817932"/>
            </a:xfrm>
            <a:prstGeom prst="rect">
              <a:avLst/>
            </a:prstGeom>
          </p:spPr>
          <p:txBody>
            <a:bodyPr anchor="t" rtlCol="false" tIns="0" lIns="0" bIns="0" rIns="0">
              <a:spAutoFit/>
            </a:bodyPr>
            <a:lstStyle/>
            <a:p>
              <a:pPr algn="ctr">
                <a:lnSpc>
                  <a:spcPts val="5178"/>
                </a:lnSpc>
                <a:spcBef>
                  <a:spcPct val="0"/>
                </a:spcBef>
              </a:pPr>
              <a:r>
                <a:rPr lang="en-US" sz="3699">
                  <a:solidFill>
                    <a:srgbClr val="7FA81A"/>
                  </a:solidFill>
                  <a:latin typeface="League Spartan"/>
                  <a:ea typeface="League Spartan"/>
                  <a:cs typeface="League Spartan"/>
                  <a:sym typeface="League Spartan"/>
                </a:rPr>
                <a:t>not bad work</a:t>
              </a:r>
            </a:p>
          </p:txBody>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2703"/>
            <a:ext cx="2273981" cy="7241595"/>
          </a:xfrm>
          <a:custGeom>
            <a:avLst/>
            <a:gdLst/>
            <a:ahLst/>
            <a:cxnLst/>
            <a:rect r="r" b="b" t="t" l="l"/>
            <a:pathLst>
              <a:path h="7241595" w="2273981">
                <a:moveTo>
                  <a:pt x="0" y="0"/>
                </a:moveTo>
                <a:lnTo>
                  <a:pt x="2273981" y="0"/>
                </a:lnTo>
                <a:lnTo>
                  <a:pt x="2273981" y="7241594"/>
                </a:lnTo>
                <a:lnTo>
                  <a:pt x="0" y="7241594"/>
                </a:lnTo>
                <a:lnTo>
                  <a:pt x="0" y="0"/>
                </a:lnTo>
                <a:close/>
              </a:path>
            </a:pathLst>
          </a:custGeom>
          <a:blipFill>
            <a:blip r:embed="rId2"/>
            <a:stretch>
              <a:fillRect l="-394961" t="-11173" r="-63500" b="-5664"/>
            </a:stretch>
          </a:blipFill>
        </p:spPr>
      </p:sp>
      <p:sp>
        <p:nvSpPr>
          <p:cNvPr name="Freeform 3" id="3"/>
          <p:cNvSpPr/>
          <p:nvPr/>
        </p:nvSpPr>
        <p:spPr>
          <a:xfrm flipH="false" flipV="false" rot="0">
            <a:off x="3018976" y="3791248"/>
            <a:ext cx="12656642" cy="2019832"/>
          </a:xfrm>
          <a:custGeom>
            <a:avLst/>
            <a:gdLst/>
            <a:ahLst/>
            <a:cxnLst/>
            <a:rect r="r" b="b" t="t" l="l"/>
            <a:pathLst>
              <a:path h="2019832" w="12656642">
                <a:moveTo>
                  <a:pt x="0" y="0"/>
                </a:moveTo>
                <a:lnTo>
                  <a:pt x="12656642" y="0"/>
                </a:lnTo>
                <a:lnTo>
                  <a:pt x="12656642" y="2019831"/>
                </a:lnTo>
                <a:lnTo>
                  <a:pt x="0" y="2019831"/>
                </a:lnTo>
                <a:lnTo>
                  <a:pt x="0" y="0"/>
                </a:lnTo>
                <a:close/>
              </a:path>
            </a:pathLst>
          </a:custGeom>
          <a:blipFill>
            <a:blip r:embed="rId3"/>
            <a:stretch>
              <a:fillRect l="0" t="0" r="0" b="0"/>
            </a:stretch>
          </a:blipFill>
        </p:spPr>
      </p:sp>
      <p:sp>
        <p:nvSpPr>
          <p:cNvPr name="Freeform 4" id="4"/>
          <p:cNvSpPr/>
          <p:nvPr/>
        </p:nvSpPr>
        <p:spPr>
          <a:xfrm flipH="false" flipV="false" rot="0">
            <a:off x="4163653" y="7428211"/>
            <a:ext cx="12366962" cy="1830089"/>
          </a:xfrm>
          <a:custGeom>
            <a:avLst/>
            <a:gdLst/>
            <a:ahLst/>
            <a:cxnLst/>
            <a:rect r="r" b="b" t="t" l="l"/>
            <a:pathLst>
              <a:path h="1830089" w="12366962">
                <a:moveTo>
                  <a:pt x="0" y="0"/>
                </a:moveTo>
                <a:lnTo>
                  <a:pt x="12366962" y="0"/>
                </a:lnTo>
                <a:lnTo>
                  <a:pt x="12366962" y="1830089"/>
                </a:lnTo>
                <a:lnTo>
                  <a:pt x="0" y="1830089"/>
                </a:lnTo>
                <a:lnTo>
                  <a:pt x="0" y="0"/>
                </a:lnTo>
                <a:close/>
              </a:path>
            </a:pathLst>
          </a:custGeom>
          <a:blipFill>
            <a:blip r:embed="rId4"/>
            <a:stretch>
              <a:fillRect l="0" t="0" r="0" b="0"/>
            </a:stretch>
          </a:blipFill>
        </p:spPr>
      </p:sp>
      <p:sp>
        <p:nvSpPr>
          <p:cNvPr name="TextBox 5" id="5"/>
          <p:cNvSpPr txBox="true"/>
          <p:nvPr/>
        </p:nvSpPr>
        <p:spPr>
          <a:xfrm rot="0">
            <a:off x="4401365" y="1303628"/>
            <a:ext cx="11023722" cy="944880"/>
          </a:xfrm>
          <a:prstGeom prst="rect">
            <a:avLst/>
          </a:prstGeom>
        </p:spPr>
        <p:txBody>
          <a:bodyPr anchor="t" rtlCol="false" tIns="0" lIns="0" bIns="0" rIns="0">
            <a:spAutoFit/>
          </a:bodyPr>
          <a:lstStyle/>
          <a:p>
            <a:pPr algn="l">
              <a:lnSpc>
                <a:spcPts val="6719"/>
              </a:lnSpc>
            </a:pPr>
            <a:r>
              <a:rPr lang="en-US" sz="4800" b="true">
                <a:solidFill>
                  <a:srgbClr val="125B50"/>
                </a:solidFill>
                <a:latin typeface="Agrandir Wide Thin Bold"/>
                <a:ea typeface="Agrandir Wide Thin Bold"/>
                <a:cs typeface="Agrandir Wide Thin Bold"/>
                <a:sym typeface="Agrandir Wide Thin Bold"/>
              </a:rPr>
              <a:t>ADJUSTING POLARITY SCORES</a:t>
            </a:r>
          </a:p>
        </p:txBody>
      </p:sp>
      <p:sp>
        <p:nvSpPr>
          <p:cNvPr name="TextBox 6" id="6"/>
          <p:cNvSpPr txBox="true"/>
          <p:nvPr/>
        </p:nvSpPr>
        <p:spPr>
          <a:xfrm rot="0">
            <a:off x="3018976" y="2745783"/>
            <a:ext cx="9485269" cy="1045464"/>
          </a:xfrm>
          <a:prstGeom prst="rect">
            <a:avLst/>
          </a:prstGeom>
        </p:spPr>
        <p:txBody>
          <a:bodyPr anchor="t" rtlCol="false" tIns="0" lIns="0" bIns="0" rIns="0">
            <a:spAutoFit/>
          </a:bodyPr>
          <a:lstStyle/>
          <a:p>
            <a:pPr algn="just">
              <a:lnSpc>
                <a:spcPts val="4214"/>
              </a:lnSpc>
            </a:pPr>
            <a:r>
              <a:rPr lang="en-US" sz="2809">
                <a:solidFill>
                  <a:srgbClr val="125B50"/>
                </a:solidFill>
                <a:latin typeface="Glacial Indifference"/>
                <a:ea typeface="Glacial Indifference"/>
                <a:cs typeface="Glacial Indifference"/>
                <a:sym typeface="Glacial Indifference"/>
              </a:rPr>
              <a:t>Polarity scores have been adjusted by the given formula below by attaching weights to the engagement.</a:t>
            </a:r>
          </a:p>
        </p:txBody>
      </p:sp>
      <p:sp>
        <p:nvSpPr>
          <p:cNvPr name="TextBox 7" id="7"/>
          <p:cNvSpPr txBox="true"/>
          <p:nvPr/>
        </p:nvSpPr>
        <p:spPr>
          <a:xfrm rot="0">
            <a:off x="6244407" y="5766685"/>
            <a:ext cx="10286208" cy="1578864"/>
          </a:xfrm>
          <a:prstGeom prst="rect">
            <a:avLst/>
          </a:prstGeom>
        </p:spPr>
        <p:txBody>
          <a:bodyPr anchor="t" rtlCol="false" tIns="0" lIns="0" bIns="0" rIns="0">
            <a:spAutoFit/>
          </a:bodyPr>
          <a:lstStyle/>
          <a:p>
            <a:pPr algn="r">
              <a:lnSpc>
                <a:spcPts val="4214"/>
              </a:lnSpc>
            </a:pPr>
            <a:r>
              <a:rPr lang="en-US" sz="2809">
                <a:solidFill>
                  <a:srgbClr val="125B50"/>
                </a:solidFill>
                <a:latin typeface="Glacial Indifference"/>
                <a:ea typeface="Glacial Indifference"/>
                <a:cs typeface="Glacial Indifference"/>
                <a:sym typeface="Glacial Indifference"/>
              </a:rPr>
              <a:t>Polarity is directly proportional to like and retweet counts whereas inversely proportional to quote and reply counts (controversial reaction).</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6986536" y="4029392"/>
            <a:ext cx="4314929" cy="1599566"/>
          </a:xfrm>
          <a:prstGeom prst="rect">
            <a:avLst/>
          </a:prstGeom>
        </p:spPr>
        <p:txBody>
          <a:bodyPr anchor="t" rtlCol="false" tIns="0" lIns="0" bIns="0" rIns="0">
            <a:spAutoFit/>
          </a:bodyPr>
          <a:lstStyle/>
          <a:p>
            <a:pPr algn="l">
              <a:lnSpc>
                <a:spcPts val="8958"/>
              </a:lnSpc>
            </a:pPr>
            <a:r>
              <a:rPr lang="en-US" sz="6398" b="true">
                <a:solidFill>
                  <a:srgbClr val="125B50"/>
                </a:solidFill>
                <a:latin typeface="Agrandir Wide Medium"/>
                <a:ea typeface="Agrandir Wide Medium"/>
                <a:cs typeface="Agrandir Wide Medium"/>
                <a:sym typeface="Agrandir Wide Medium"/>
              </a:rPr>
              <a:t>RESULTS</a:t>
            </a:r>
          </a:p>
        </p:txBody>
      </p:sp>
      <p:sp>
        <p:nvSpPr>
          <p:cNvPr name="Freeform 3" id="3"/>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3"/>
            <a:stretch>
              <a:fillRect l="0" t="-65162" r="0" b="-225571"/>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2154599" y="1707393"/>
            <a:ext cx="6600431" cy="6872214"/>
          </a:xfrm>
          <a:custGeom>
            <a:avLst/>
            <a:gdLst/>
            <a:ahLst/>
            <a:cxnLst/>
            <a:rect r="r" b="b" t="t" l="l"/>
            <a:pathLst>
              <a:path h="6872214" w="6600431">
                <a:moveTo>
                  <a:pt x="0" y="0"/>
                </a:moveTo>
                <a:lnTo>
                  <a:pt x="6600431" y="0"/>
                </a:lnTo>
                <a:lnTo>
                  <a:pt x="6600431" y="6872214"/>
                </a:lnTo>
                <a:lnTo>
                  <a:pt x="0" y="6872214"/>
                </a:lnTo>
                <a:lnTo>
                  <a:pt x="0" y="0"/>
                </a:lnTo>
                <a:close/>
              </a:path>
            </a:pathLst>
          </a:custGeom>
          <a:blipFill>
            <a:blip r:embed="rId2"/>
            <a:stretch>
              <a:fillRect l="0" t="0" r="0" b="0"/>
            </a:stretch>
          </a:blipFill>
        </p:spPr>
      </p:sp>
      <p:sp>
        <p:nvSpPr>
          <p:cNvPr name="Freeform 3" id="3"/>
          <p:cNvSpPr/>
          <p:nvPr/>
        </p:nvSpPr>
        <p:spPr>
          <a:xfrm flipH="false" flipV="false" rot="0">
            <a:off x="9513557" y="1707393"/>
            <a:ext cx="6619844" cy="6872214"/>
          </a:xfrm>
          <a:custGeom>
            <a:avLst/>
            <a:gdLst/>
            <a:ahLst/>
            <a:cxnLst/>
            <a:rect r="r" b="b" t="t" l="l"/>
            <a:pathLst>
              <a:path h="6872214" w="6619844">
                <a:moveTo>
                  <a:pt x="0" y="0"/>
                </a:moveTo>
                <a:lnTo>
                  <a:pt x="6619844" y="0"/>
                </a:lnTo>
                <a:lnTo>
                  <a:pt x="6619844" y="6872214"/>
                </a:lnTo>
                <a:lnTo>
                  <a:pt x="0" y="6872214"/>
                </a:lnTo>
                <a:lnTo>
                  <a:pt x="0" y="0"/>
                </a:lnTo>
                <a:close/>
              </a:path>
            </a:pathLst>
          </a:custGeom>
          <a:blipFill>
            <a:blip r:embed="rId3"/>
            <a:stretch>
              <a:fillRect l="0" t="0" r="0" b="0"/>
            </a:stretch>
          </a:blipFill>
        </p:spPr>
      </p:sp>
      <p:sp>
        <p:nvSpPr>
          <p:cNvPr name="TextBox 4" id="4"/>
          <p:cNvSpPr txBox="true"/>
          <p:nvPr/>
        </p:nvSpPr>
        <p:spPr>
          <a:xfrm rot="0">
            <a:off x="5888236" y="725741"/>
            <a:ext cx="6511528"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a:ea typeface="Agrandir Wide"/>
                <a:cs typeface="Agrandir Wide"/>
                <a:sym typeface="Agrandir Wide"/>
              </a:rPr>
              <a:t>Overall Sentiment Ratio of Both Shows</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649634" y="2579492"/>
            <a:ext cx="16988732" cy="5128016"/>
          </a:xfrm>
          <a:custGeom>
            <a:avLst/>
            <a:gdLst/>
            <a:ahLst/>
            <a:cxnLst/>
            <a:rect r="r" b="b" t="t" l="l"/>
            <a:pathLst>
              <a:path h="5128016" w="16988732">
                <a:moveTo>
                  <a:pt x="0" y="0"/>
                </a:moveTo>
                <a:lnTo>
                  <a:pt x="16988732" y="0"/>
                </a:lnTo>
                <a:lnTo>
                  <a:pt x="16988732" y="5128016"/>
                </a:lnTo>
                <a:lnTo>
                  <a:pt x="0" y="5128016"/>
                </a:lnTo>
                <a:lnTo>
                  <a:pt x="0" y="0"/>
                </a:lnTo>
                <a:close/>
              </a:path>
            </a:pathLst>
          </a:custGeom>
          <a:blipFill>
            <a:blip r:embed="rId2"/>
            <a:stretch>
              <a:fillRect l="0" t="0" r="0" b="0"/>
            </a:stretch>
          </a:blipFill>
        </p:spPr>
      </p:sp>
      <p:sp>
        <p:nvSpPr>
          <p:cNvPr name="TextBox 3" id="3"/>
          <p:cNvSpPr txBox="true"/>
          <p:nvPr/>
        </p:nvSpPr>
        <p:spPr>
          <a:xfrm rot="0">
            <a:off x="2761655" y="1521403"/>
            <a:ext cx="12764691"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Thin"/>
                <a:ea typeface="Agrandir Wide Thin"/>
                <a:cs typeface="Agrandir Wide Thin"/>
                <a:sym typeface="Agrandir Wide Thin"/>
              </a:rPr>
              <a:t>Twitter Activity  (Counts)  between Rings of Power and House of the Dragon</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grpSp>
        <p:nvGrpSpPr>
          <p:cNvPr name="Group 2" id="2"/>
          <p:cNvGrpSpPr/>
          <p:nvPr/>
        </p:nvGrpSpPr>
        <p:grpSpPr>
          <a:xfrm rot="0">
            <a:off x="591742" y="3421574"/>
            <a:ext cx="3086100" cy="30861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solidFill>
          </p:spPr>
        </p:sp>
        <p:sp>
          <p:nvSpPr>
            <p:cNvPr name="TextBox 4" id="4"/>
            <p:cNvSpPr txBox="true"/>
            <p:nvPr/>
          </p:nvSpPr>
          <p:spPr>
            <a:xfrm>
              <a:off x="76200" y="-47625"/>
              <a:ext cx="660400" cy="784225"/>
            </a:xfrm>
            <a:prstGeom prst="rect">
              <a:avLst/>
            </a:prstGeom>
          </p:spPr>
          <p:txBody>
            <a:bodyPr anchor="ctr" rtlCol="false" tIns="50800" lIns="50800" bIns="50800" rIns="50800"/>
            <a:lstStyle/>
            <a:p>
              <a:pPr algn="ctr">
                <a:lnSpc>
                  <a:spcPts val="3358"/>
                </a:lnSpc>
              </a:pPr>
            </a:p>
          </p:txBody>
        </p:sp>
      </p:grpSp>
      <p:grpSp>
        <p:nvGrpSpPr>
          <p:cNvPr name="Group 5" id="5"/>
          <p:cNvGrpSpPr>
            <a:grpSpLocks noChangeAspect="true"/>
          </p:cNvGrpSpPr>
          <p:nvPr/>
        </p:nvGrpSpPr>
        <p:grpSpPr>
          <a:xfrm rot="0">
            <a:off x="824950" y="3654787"/>
            <a:ext cx="2619684" cy="2619674"/>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7" id="7"/>
          <p:cNvGrpSpPr/>
          <p:nvPr/>
        </p:nvGrpSpPr>
        <p:grpSpPr>
          <a:xfrm rot="0">
            <a:off x="4203076" y="3421574"/>
            <a:ext cx="3086100" cy="30861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solidFill>
          </p:spPr>
        </p:sp>
        <p:sp>
          <p:nvSpPr>
            <p:cNvPr name="TextBox 9" id="9"/>
            <p:cNvSpPr txBox="true"/>
            <p:nvPr/>
          </p:nvSpPr>
          <p:spPr>
            <a:xfrm>
              <a:off x="76200" y="-47625"/>
              <a:ext cx="660400" cy="784225"/>
            </a:xfrm>
            <a:prstGeom prst="rect">
              <a:avLst/>
            </a:prstGeom>
          </p:spPr>
          <p:txBody>
            <a:bodyPr anchor="ctr" rtlCol="false" tIns="50800" lIns="50800" bIns="50800" rIns="50800"/>
            <a:lstStyle/>
            <a:p>
              <a:pPr algn="ctr">
                <a:lnSpc>
                  <a:spcPts val="3358"/>
                </a:lnSpc>
              </a:pPr>
            </a:p>
          </p:txBody>
        </p:sp>
      </p:grpSp>
      <p:grpSp>
        <p:nvGrpSpPr>
          <p:cNvPr name="Group 10" id="10"/>
          <p:cNvGrpSpPr>
            <a:grpSpLocks noChangeAspect="true"/>
          </p:cNvGrpSpPr>
          <p:nvPr/>
        </p:nvGrpSpPr>
        <p:grpSpPr>
          <a:xfrm rot="0">
            <a:off x="4436284" y="3654787"/>
            <a:ext cx="2619684" cy="2619674"/>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4622" r="0" b="-4622"/>
              </a:stretch>
            </a:blipFill>
          </p:spPr>
        </p:sp>
      </p:grpSp>
      <p:grpSp>
        <p:nvGrpSpPr>
          <p:cNvPr name="Group 12" id="12"/>
          <p:cNvGrpSpPr/>
          <p:nvPr/>
        </p:nvGrpSpPr>
        <p:grpSpPr>
          <a:xfrm rot="0">
            <a:off x="7600950" y="3421574"/>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solidFill>
          </p:spPr>
        </p:sp>
        <p:sp>
          <p:nvSpPr>
            <p:cNvPr name="TextBox 14" id="14"/>
            <p:cNvSpPr txBox="true"/>
            <p:nvPr/>
          </p:nvSpPr>
          <p:spPr>
            <a:xfrm>
              <a:off x="76200" y="-47625"/>
              <a:ext cx="660400" cy="784225"/>
            </a:xfrm>
            <a:prstGeom prst="rect">
              <a:avLst/>
            </a:prstGeom>
          </p:spPr>
          <p:txBody>
            <a:bodyPr anchor="ctr" rtlCol="false" tIns="50800" lIns="50800" bIns="50800" rIns="50800"/>
            <a:lstStyle/>
            <a:p>
              <a:pPr algn="ctr">
                <a:lnSpc>
                  <a:spcPts val="3358"/>
                </a:lnSpc>
              </a:pPr>
            </a:p>
          </p:txBody>
        </p:sp>
      </p:grpSp>
      <p:grpSp>
        <p:nvGrpSpPr>
          <p:cNvPr name="Group 15" id="15"/>
          <p:cNvGrpSpPr>
            <a:grpSpLocks noChangeAspect="true"/>
          </p:cNvGrpSpPr>
          <p:nvPr/>
        </p:nvGrpSpPr>
        <p:grpSpPr>
          <a:xfrm rot="0">
            <a:off x="7814411" y="3654787"/>
            <a:ext cx="2619684" cy="2619674"/>
            <a:chOff x="0" y="0"/>
            <a:chExt cx="6350000" cy="6349975"/>
          </a:xfrm>
        </p:grpSpPr>
        <p:sp>
          <p:nvSpPr>
            <p:cNvPr name="Freeform 16" id="1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4896" t="0" r="-86849" b="0"/>
              </a:stretch>
            </a:blipFill>
          </p:spPr>
        </p:sp>
      </p:grpSp>
      <p:grpSp>
        <p:nvGrpSpPr>
          <p:cNvPr name="Group 17" id="17"/>
          <p:cNvGrpSpPr/>
          <p:nvPr/>
        </p:nvGrpSpPr>
        <p:grpSpPr>
          <a:xfrm rot="0">
            <a:off x="11077187" y="3421574"/>
            <a:ext cx="3086100" cy="30861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solidFill>
          </p:spPr>
        </p:sp>
        <p:sp>
          <p:nvSpPr>
            <p:cNvPr name="TextBox 19" id="19"/>
            <p:cNvSpPr txBox="true"/>
            <p:nvPr/>
          </p:nvSpPr>
          <p:spPr>
            <a:xfrm>
              <a:off x="76200" y="-47625"/>
              <a:ext cx="660400" cy="784225"/>
            </a:xfrm>
            <a:prstGeom prst="rect">
              <a:avLst/>
            </a:prstGeom>
          </p:spPr>
          <p:txBody>
            <a:bodyPr anchor="ctr" rtlCol="false" tIns="50800" lIns="50800" bIns="50800" rIns="50800"/>
            <a:lstStyle/>
            <a:p>
              <a:pPr algn="ctr">
                <a:lnSpc>
                  <a:spcPts val="3358"/>
                </a:lnSpc>
              </a:pPr>
            </a:p>
          </p:txBody>
        </p:sp>
      </p:grpSp>
      <p:grpSp>
        <p:nvGrpSpPr>
          <p:cNvPr name="Group 20" id="20"/>
          <p:cNvGrpSpPr>
            <a:grpSpLocks noChangeAspect="true"/>
          </p:cNvGrpSpPr>
          <p:nvPr/>
        </p:nvGrpSpPr>
        <p:grpSpPr>
          <a:xfrm rot="0">
            <a:off x="11310395" y="3654787"/>
            <a:ext cx="2619684" cy="2619674"/>
            <a:chOff x="0" y="0"/>
            <a:chExt cx="6350000" cy="6349975"/>
          </a:xfrm>
        </p:grpSpPr>
        <p:sp>
          <p:nvSpPr>
            <p:cNvPr name="Freeform 21" id="2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grpSp>
        <p:nvGrpSpPr>
          <p:cNvPr name="Group 22" id="22"/>
          <p:cNvGrpSpPr/>
          <p:nvPr/>
        </p:nvGrpSpPr>
        <p:grpSpPr>
          <a:xfrm rot="0">
            <a:off x="14573171" y="3421574"/>
            <a:ext cx="3086100" cy="30861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50"/>
            </a:solidFill>
          </p:spPr>
        </p:sp>
        <p:sp>
          <p:nvSpPr>
            <p:cNvPr name="TextBox 24" id="24"/>
            <p:cNvSpPr txBox="true"/>
            <p:nvPr/>
          </p:nvSpPr>
          <p:spPr>
            <a:xfrm>
              <a:off x="76200" y="-47625"/>
              <a:ext cx="660400" cy="784225"/>
            </a:xfrm>
            <a:prstGeom prst="rect">
              <a:avLst/>
            </a:prstGeom>
          </p:spPr>
          <p:txBody>
            <a:bodyPr anchor="ctr" rtlCol="false" tIns="50800" lIns="50800" bIns="50800" rIns="50800"/>
            <a:lstStyle/>
            <a:p>
              <a:pPr algn="ctr">
                <a:lnSpc>
                  <a:spcPts val="3358"/>
                </a:lnSpc>
              </a:pPr>
            </a:p>
          </p:txBody>
        </p:sp>
      </p:grpSp>
      <p:grpSp>
        <p:nvGrpSpPr>
          <p:cNvPr name="Group 25" id="25"/>
          <p:cNvGrpSpPr>
            <a:grpSpLocks noChangeAspect="true"/>
          </p:cNvGrpSpPr>
          <p:nvPr/>
        </p:nvGrpSpPr>
        <p:grpSpPr>
          <a:xfrm rot="0">
            <a:off x="14806379" y="3654787"/>
            <a:ext cx="2619684" cy="2619674"/>
            <a:chOff x="0" y="0"/>
            <a:chExt cx="6350000" cy="6349975"/>
          </a:xfrm>
        </p:grpSpPr>
        <p:sp>
          <p:nvSpPr>
            <p:cNvPr name="Freeform 26" id="2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136" t="0" r="-2136" b="0"/>
              </a:stretch>
            </a:blipFill>
          </p:spPr>
        </p:sp>
      </p:grpSp>
      <p:sp>
        <p:nvSpPr>
          <p:cNvPr name="TextBox 27" id="27"/>
          <p:cNvSpPr txBox="true"/>
          <p:nvPr/>
        </p:nvSpPr>
        <p:spPr>
          <a:xfrm rot="0">
            <a:off x="55740" y="6702981"/>
            <a:ext cx="4158104" cy="1204570"/>
          </a:xfrm>
          <a:prstGeom prst="rect">
            <a:avLst/>
          </a:prstGeom>
        </p:spPr>
        <p:txBody>
          <a:bodyPr anchor="t" rtlCol="false" tIns="0" lIns="0" bIns="0" rIns="0">
            <a:spAutoFit/>
          </a:bodyPr>
          <a:lstStyle/>
          <a:p>
            <a:pPr algn="ctr">
              <a:lnSpc>
                <a:spcPts val="4479"/>
              </a:lnSpc>
            </a:pPr>
            <a:r>
              <a:rPr lang="en-US" sz="3199" b="true">
                <a:solidFill>
                  <a:srgbClr val="125B50"/>
                </a:solidFill>
                <a:latin typeface="Agrandir Wide Thin Bold"/>
                <a:ea typeface="Agrandir Wide Thin Bold"/>
                <a:cs typeface="Agrandir Wide Thin Bold"/>
                <a:sym typeface="Agrandir Wide Thin Bold"/>
              </a:rPr>
              <a:t>Gavriel Owens Vincentio</a:t>
            </a:r>
          </a:p>
        </p:txBody>
      </p:sp>
      <p:sp>
        <p:nvSpPr>
          <p:cNvPr name="TextBox 28" id="28"/>
          <p:cNvSpPr txBox="true"/>
          <p:nvPr/>
        </p:nvSpPr>
        <p:spPr>
          <a:xfrm rot="0">
            <a:off x="12964179" y="590550"/>
            <a:ext cx="4295121" cy="1163955"/>
          </a:xfrm>
          <a:prstGeom prst="rect">
            <a:avLst/>
          </a:prstGeom>
        </p:spPr>
        <p:txBody>
          <a:bodyPr anchor="t" rtlCol="false" tIns="0" lIns="0" bIns="0" rIns="0">
            <a:spAutoFit/>
          </a:bodyPr>
          <a:lstStyle/>
          <a:p>
            <a:pPr algn="r">
              <a:lnSpc>
                <a:spcPts val="6719"/>
              </a:lnSpc>
            </a:pPr>
            <a:r>
              <a:rPr lang="en-US" sz="4800" b="true">
                <a:solidFill>
                  <a:srgbClr val="125B50"/>
                </a:solidFill>
                <a:latin typeface="Agrandir Wide Medium"/>
                <a:ea typeface="Agrandir Wide Medium"/>
                <a:cs typeface="Agrandir Wide Medium"/>
                <a:sym typeface="Agrandir Wide Medium"/>
              </a:rPr>
              <a:t>THE TEAM</a:t>
            </a:r>
          </a:p>
        </p:txBody>
      </p:sp>
      <p:sp>
        <p:nvSpPr>
          <p:cNvPr name="TextBox 29" id="29"/>
          <p:cNvSpPr txBox="true"/>
          <p:nvPr/>
        </p:nvSpPr>
        <p:spPr>
          <a:xfrm rot="0">
            <a:off x="4485592" y="6662328"/>
            <a:ext cx="2521068" cy="1204570"/>
          </a:xfrm>
          <a:prstGeom prst="rect">
            <a:avLst/>
          </a:prstGeom>
        </p:spPr>
        <p:txBody>
          <a:bodyPr anchor="t" rtlCol="false" tIns="0" lIns="0" bIns="0" rIns="0">
            <a:spAutoFit/>
          </a:bodyPr>
          <a:lstStyle/>
          <a:p>
            <a:pPr algn="ctr">
              <a:lnSpc>
                <a:spcPts val="4479"/>
              </a:lnSpc>
            </a:pPr>
            <a:r>
              <a:rPr lang="en-US" sz="3199" b="true">
                <a:solidFill>
                  <a:srgbClr val="125B50"/>
                </a:solidFill>
                <a:latin typeface="Agrandir Wide Thin Bold"/>
                <a:ea typeface="Agrandir Wide Thin Bold"/>
                <a:cs typeface="Agrandir Wide Thin Bold"/>
                <a:sym typeface="Agrandir Wide Thin Bold"/>
              </a:rPr>
              <a:t>Gargi</a:t>
            </a:r>
            <a:r>
              <a:rPr lang="en-US" sz="3199" b="true">
                <a:solidFill>
                  <a:srgbClr val="125B50"/>
                </a:solidFill>
                <a:latin typeface="Agrandir Wide Thin Bold"/>
                <a:ea typeface="Agrandir Wide Thin Bold"/>
                <a:cs typeface="Agrandir Wide Thin Bold"/>
                <a:sym typeface="Agrandir Wide Thin Bold"/>
              </a:rPr>
              <a:t> Asthana </a:t>
            </a:r>
          </a:p>
        </p:txBody>
      </p:sp>
      <p:sp>
        <p:nvSpPr>
          <p:cNvPr name="TextBox 30" id="30"/>
          <p:cNvSpPr txBox="true"/>
          <p:nvPr/>
        </p:nvSpPr>
        <p:spPr>
          <a:xfrm rot="0">
            <a:off x="7684591" y="6662328"/>
            <a:ext cx="2879324" cy="1204570"/>
          </a:xfrm>
          <a:prstGeom prst="rect">
            <a:avLst/>
          </a:prstGeom>
        </p:spPr>
        <p:txBody>
          <a:bodyPr anchor="t" rtlCol="false" tIns="0" lIns="0" bIns="0" rIns="0">
            <a:spAutoFit/>
          </a:bodyPr>
          <a:lstStyle/>
          <a:p>
            <a:pPr algn="ctr">
              <a:lnSpc>
                <a:spcPts val="4479"/>
              </a:lnSpc>
            </a:pPr>
            <a:r>
              <a:rPr lang="en-US" sz="3199" b="true">
                <a:solidFill>
                  <a:srgbClr val="125B50"/>
                </a:solidFill>
                <a:latin typeface="Agrandir Wide Thin Bold"/>
                <a:ea typeface="Agrandir Wide Thin Bold"/>
                <a:cs typeface="Agrandir Wide Thin Bold"/>
                <a:sym typeface="Agrandir Wide Thin Bold"/>
              </a:rPr>
              <a:t>Joshua</a:t>
            </a:r>
            <a:r>
              <a:rPr lang="en-US" sz="3199" b="true">
                <a:solidFill>
                  <a:srgbClr val="125B50"/>
                </a:solidFill>
                <a:latin typeface="Agrandir Wide Thin Bold"/>
                <a:ea typeface="Agrandir Wide Thin Bold"/>
                <a:cs typeface="Agrandir Wide Thin Bold"/>
                <a:sym typeface="Agrandir Wide Thin Bold"/>
              </a:rPr>
              <a:t> Benzon</a:t>
            </a:r>
          </a:p>
        </p:txBody>
      </p:sp>
      <p:sp>
        <p:nvSpPr>
          <p:cNvPr name="TextBox 31" id="31"/>
          <p:cNvSpPr txBox="true"/>
          <p:nvPr/>
        </p:nvSpPr>
        <p:spPr>
          <a:xfrm rot="0">
            <a:off x="11103976" y="6702981"/>
            <a:ext cx="3032522" cy="1204570"/>
          </a:xfrm>
          <a:prstGeom prst="rect">
            <a:avLst/>
          </a:prstGeom>
        </p:spPr>
        <p:txBody>
          <a:bodyPr anchor="t" rtlCol="false" tIns="0" lIns="0" bIns="0" rIns="0">
            <a:spAutoFit/>
          </a:bodyPr>
          <a:lstStyle/>
          <a:p>
            <a:pPr algn="ctr">
              <a:lnSpc>
                <a:spcPts val="4479"/>
              </a:lnSpc>
            </a:pPr>
            <a:r>
              <a:rPr lang="en-US" sz="3199" b="true">
                <a:solidFill>
                  <a:srgbClr val="125B50"/>
                </a:solidFill>
                <a:latin typeface="Agrandir Wide Thin Bold"/>
                <a:ea typeface="Agrandir Wide Thin Bold"/>
                <a:cs typeface="Agrandir Wide Thin Bold"/>
                <a:sym typeface="Agrandir Wide Thin Bold"/>
              </a:rPr>
              <a:t>Omkar Shitole</a:t>
            </a:r>
          </a:p>
        </p:txBody>
      </p:sp>
      <p:sp>
        <p:nvSpPr>
          <p:cNvPr name="TextBox 32" id="32"/>
          <p:cNvSpPr txBox="true"/>
          <p:nvPr/>
        </p:nvSpPr>
        <p:spPr>
          <a:xfrm rot="0">
            <a:off x="14709982" y="6702981"/>
            <a:ext cx="2812479" cy="1204570"/>
          </a:xfrm>
          <a:prstGeom prst="rect">
            <a:avLst/>
          </a:prstGeom>
        </p:spPr>
        <p:txBody>
          <a:bodyPr anchor="t" rtlCol="false" tIns="0" lIns="0" bIns="0" rIns="0">
            <a:spAutoFit/>
          </a:bodyPr>
          <a:lstStyle/>
          <a:p>
            <a:pPr algn="ctr">
              <a:lnSpc>
                <a:spcPts val="4479"/>
              </a:lnSpc>
            </a:pPr>
            <a:r>
              <a:rPr lang="en-US" sz="3199" b="true">
                <a:solidFill>
                  <a:srgbClr val="125B50"/>
                </a:solidFill>
                <a:latin typeface="Agrandir Wide Thin Bold"/>
                <a:ea typeface="Agrandir Wide Thin Bold"/>
                <a:cs typeface="Agrandir Wide Thin Bold"/>
                <a:sym typeface="Agrandir Wide Thin Bold"/>
              </a:rPr>
              <a:t>Prakhar</a:t>
            </a:r>
            <a:r>
              <a:rPr lang="en-US" sz="3199" b="true">
                <a:solidFill>
                  <a:srgbClr val="125B50"/>
                </a:solidFill>
                <a:latin typeface="Agrandir Wide Thin Bold"/>
                <a:ea typeface="Agrandir Wide Thin Bold"/>
                <a:cs typeface="Agrandir Wide Thin Bold"/>
                <a:sym typeface="Agrandir Wide Thin Bold"/>
              </a:rPr>
              <a:t> Mishra</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2371263" y="1283860"/>
            <a:ext cx="13545474" cy="4060861"/>
          </a:xfrm>
          <a:custGeom>
            <a:avLst/>
            <a:gdLst/>
            <a:ahLst/>
            <a:cxnLst/>
            <a:rect r="r" b="b" t="t" l="l"/>
            <a:pathLst>
              <a:path h="4060861" w="13545474">
                <a:moveTo>
                  <a:pt x="0" y="0"/>
                </a:moveTo>
                <a:lnTo>
                  <a:pt x="13545474" y="0"/>
                </a:lnTo>
                <a:lnTo>
                  <a:pt x="13545474" y="4060861"/>
                </a:lnTo>
                <a:lnTo>
                  <a:pt x="0" y="4060861"/>
                </a:lnTo>
                <a:lnTo>
                  <a:pt x="0" y="0"/>
                </a:lnTo>
                <a:close/>
              </a:path>
            </a:pathLst>
          </a:custGeom>
          <a:blipFill>
            <a:blip r:embed="rId2"/>
            <a:stretch>
              <a:fillRect l="0" t="0" r="0" b="0"/>
            </a:stretch>
          </a:blipFill>
        </p:spPr>
      </p:sp>
      <p:sp>
        <p:nvSpPr>
          <p:cNvPr name="Freeform 3" id="3"/>
          <p:cNvSpPr/>
          <p:nvPr/>
        </p:nvSpPr>
        <p:spPr>
          <a:xfrm flipH="false" flipV="false" rot="0">
            <a:off x="2371263" y="5601896"/>
            <a:ext cx="13545474" cy="4077607"/>
          </a:xfrm>
          <a:custGeom>
            <a:avLst/>
            <a:gdLst/>
            <a:ahLst/>
            <a:cxnLst/>
            <a:rect r="r" b="b" t="t" l="l"/>
            <a:pathLst>
              <a:path h="4077607" w="13545474">
                <a:moveTo>
                  <a:pt x="0" y="0"/>
                </a:moveTo>
                <a:lnTo>
                  <a:pt x="13545474" y="0"/>
                </a:lnTo>
                <a:lnTo>
                  <a:pt x="13545474" y="4077606"/>
                </a:lnTo>
                <a:lnTo>
                  <a:pt x="0" y="4077606"/>
                </a:lnTo>
                <a:lnTo>
                  <a:pt x="0" y="0"/>
                </a:lnTo>
                <a:close/>
              </a:path>
            </a:pathLst>
          </a:custGeom>
          <a:blipFill>
            <a:blip r:embed="rId3"/>
            <a:stretch>
              <a:fillRect l="0" t="0" r="0" b="0"/>
            </a:stretch>
          </a:blipFill>
        </p:spPr>
      </p:sp>
      <p:sp>
        <p:nvSpPr>
          <p:cNvPr name="TextBox 4" id="4"/>
          <p:cNvSpPr txBox="true"/>
          <p:nvPr/>
        </p:nvSpPr>
        <p:spPr>
          <a:xfrm rot="0">
            <a:off x="4793309" y="546607"/>
            <a:ext cx="9046518"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a:ea typeface="Agrandir Wide"/>
                <a:cs typeface="Agrandir Wide"/>
                <a:sym typeface="Agrandir Wide"/>
              </a:rPr>
              <a:t>Before and After Adjustment of the Compound Score</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1040307" y="2904900"/>
            <a:ext cx="16218993" cy="4919611"/>
          </a:xfrm>
          <a:custGeom>
            <a:avLst/>
            <a:gdLst/>
            <a:ahLst/>
            <a:cxnLst/>
            <a:rect r="r" b="b" t="t" l="l"/>
            <a:pathLst>
              <a:path h="4919611" w="16218993">
                <a:moveTo>
                  <a:pt x="0" y="0"/>
                </a:moveTo>
                <a:lnTo>
                  <a:pt x="16218993" y="0"/>
                </a:lnTo>
                <a:lnTo>
                  <a:pt x="16218993" y="4919612"/>
                </a:lnTo>
                <a:lnTo>
                  <a:pt x="0" y="4919612"/>
                </a:lnTo>
                <a:lnTo>
                  <a:pt x="0" y="0"/>
                </a:lnTo>
                <a:close/>
              </a:path>
            </a:pathLst>
          </a:custGeom>
          <a:blipFill>
            <a:blip r:embed="rId2"/>
            <a:stretch>
              <a:fillRect l="0" t="0" r="0" b="0"/>
            </a:stretch>
          </a:blipFill>
        </p:spPr>
      </p:sp>
      <p:sp>
        <p:nvSpPr>
          <p:cNvPr name="TextBox 3" id="3"/>
          <p:cNvSpPr txBox="true"/>
          <p:nvPr/>
        </p:nvSpPr>
        <p:spPr>
          <a:xfrm rot="0">
            <a:off x="5942186" y="2063773"/>
            <a:ext cx="6403628"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Thin"/>
                <a:ea typeface="Agrandir Wide Thin"/>
                <a:cs typeface="Agrandir Wide Thin"/>
                <a:sym typeface="Agrandir Wide Thin"/>
              </a:rPr>
              <a:t>Positive Ratio of the Compound Score</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2581404" y="5465697"/>
            <a:ext cx="13111377" cy="4004433"/>
          </a:xfrm>
          <a:custGeom>
            <a:avLst/>
            <a:gdLst/>
            <a:ahLst/>
            <a:cxnLst/>
            <a:rect r="r" b="b" t="t" l="l"/>
            <a:pathLst>
              <a:path h="4004433" w="13111377">
                <a:moveTo>
                  <a:pt x="0" y="0"/>
                </a:moveTo>
                <a:lnTo>
                  <a:pt x="13111378" y="0"/>
                </a:lnTo>
                <a:lnTo>
                  <a:pt x="13111378" y="4004433"/>
                </a:lnTo>
                <a:lnTo>
                  <a:pt x="0" y="4004433"/>
                </a:lnTo>
                <a:lnTo>
                  <a:pt x="0" y="0"/>
                </a:lnTo>
                <a:close/>
              </a:path>
            </a:pathLst>
          </a:custGeom>
          <a:blipFill>
            <a:blip r:embed="rId2"/>
            <a:stretch>
              <a:fillRect l="0" t="0" r="0" b="0"/>
            </a:stretch>
          </a:blipFill>
        </p:spPr>
      </p:sp>
      <p:sp>
        <p:nvSpPr>
          <p:cNvPr name="Freeform 3" id="3"/>
          <p:cNvSpPr/>
          <p:nvPr/>
        </p:nvSpPr>
        <p:spPr>
          <a:xfrm flipH="false" flipV="false" rot="0">
            <a:off x="2581404" y="1231324"/>
            <a:ext cx="13111377" cy="4031749"/>
          </a:xfrm>
          <a:custGeom>
            <a:avLst/>
            <a:gdLst/>
            <a:ahLst/>
            <a:cxnLst/>
            <a:rect r="r" b="b" t="t" l="l"/>
            <a:pathLst>
              <a:path h="4031749" w="13111377">
                <a:moveTo>
                  <a:pt x="0" y="0"/>
                </a:moveTo>
                <a:lnTo>
                  <a:pt x="13111378" y="0"/>
                </a:lnTo>
                <a:lnTo>
                  <a:pt x="13111378" y="4031749"/>
                </a:lnTo>
                <a:lnTo>
                  <a:pt x="0" y="4031749"/>
                </a:lnTo>
                <a:lnTo>
                  <a:pt x="0" y="0"/>
                </a:lnTo>
                <a:close/>
              </a:path>
            </a:pathLst>
          </a:custGeom>
          <a:blipFill>
            <a:blip r:embed="rId3"/>
            <a:stretch>
              <a:fillRect l="0" t="0" r="0" b="0"/>
            </a:stretch>
          </a:blipFill>
        </p:spPr>
      </p:sp>
      <p:sp>
        <p:nvSpPr>
          <p:cNvPr name="TextBox 4" id="4"/>
          <p:cNvSpPr txBox="true"/>
          <p:nvPr/>
        </p:nvSpPr>
        <p:spPr>
          <a:xfrm rot="0">
            <a:off x="5706294" y="546607"/>
            <a:ext cx="6875413"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a:ea typeface="Agrandir Wide"/>
                <a:cs typeface="Agrandir Wide"/>
                <a:sym typeface="Agrandir Wide"/>
              </a:rPr>
              <a:t>Weekly Sentiment Counts of Both Shows</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1550" y="3707171"/>
            <a:ext cx="5373561" cy="2872658"/>
          </a:xfrm>
          <a:custGeom>
            <a:avLst/>
            <a:gdLst/>
            <a:ahLst/>
            <a:cxnLst/>
            <a:rect r="r" b="b" t="t" l="l"/>
            <a:pathLst>
              <a:path h="2872658" w="5373561">
                <a:moveTo>
                  <a:pt x="0" y="0"/>
                </a:moveTo>
                <a:lnTo>
                  <a:pt x="5373561" y="0"/>
                </a:lnTo>
                <a:lnTo>
                  <a:pt x="5373561" y="2872658"/>
                </a:lnTo>
                <a:lnTo>
                  <a:pt x="0" y="2872658"/>
                </a:lnTo>
                <a:lnTo>
                  <a:pt x="0" y="0"/>
                </a:lnTo>
                <a:close/>
              </a:path>
            </a:pathLst>
          </a:custGeom>
          <a:blipFill>
            <a:blip r:embed="rId2"/>
            <a:stretch>
              <a:fillRect l="0" t="0" r="0" b="0"/>
            </a:stretch>
          </a:blipFill>
        </p:spPr>
      </p:sp>
      <p:sp>
        <p:nvSpPr>
          <p:cNvPr name="Freeform 3" id="3"/>
          <p:cNvSpPr/>
          <p:nvPr/>
        </p:nvSpPr>
        <p:spPr>
          <a:xfrm flipH="false" flipV="false" rot="0">
            <a:off x="11942889" y="3707171"/>
            <a:ext cx="5373561" cy="2872658"/>
          </a:xfrm>
          <a:custGeom>
            <a:avLst/>
            <a:gdLst/>
            <a:ahLst/>
            <a:cxnLst/>
            <a:rect r="r" b="b" t="t" l="l"/>
            <a:pathLst>
              <a:path h="2872658" w="5373561">
                <a:moveTo>
                  <a:pt x="0" y="0"/>
                </a:moveTo>
                <a:lnTo>
                  <a:pt x="5373561" y="0"/>
                </a:lnTo>
                <a:lnTo>
                  <a:pt x="5373561" y="2872658"/>
                </a:lnTo>
                <a:lnTo>
                  <a:pt x="0" y="2872658"/>
                </a:lnTo>
                <a:lnTo>
                  <a:pt x="0" y="0"/>
                </a:lnTo>
                <a:close/>
              </a:path>
            </a:pathLst>
          </a:custGeom>
          <a:blipFill>
            <a:blip r:embed="rId3"/>
            <a:stretch>
              <a:fillRect l="0" t="0" r="0" b="0"/>
            </a:stretch>
          </a:blipFill>
        </p:spPr>
      </p:sp>
      <p:sp>
        <p:nvSpPr>
          <p:cNvPr name="Freeform 4" id="4"/>
          <p:cNvSpPr/>
          <p:nvPr/>
        </p:nvSpPr>
        <p:spPr>
          <a:xfrm flipH="false" flipV="false" rot="0">
            <a:off x="6455028" y="3707171"/>
            <a:ext cx="5373561" cy="2872658"/>
          </a:xfrm>
          <a:custGeom>
            <a:avLst/>
            <a:gdLst/>
            <a:ahLst/>
            <a:cxnLst/>
            <a:rect r="r" b="b" t="t" l="l"/>
            <a:pathLst>
              <a:path h="2872658" w="5373561">
                <a:moveTo>
                  <a:pt x="0" y="0"/>
                </a:moveTo>
                <a:lnTo>
                  <a:pt x="5373561" y="0"/>
                </a:lnTo>
                <a:lnTo>
                  <a:pt x="5373561" y="2872658"/>
                </a:lnTo>
                <a:lnTo>
                  <a:pt x="0" y="2872658"/>
                </a:lnTo>
                <a:lnTo>
                  <a:pt x="0" y="0"/>
                </a:lnTo>
                <a:close/>
              </a:path>
            </a:pathLst>
          </a:custGeom>
          <a:blipFill>
            <a:blip r:embed="rId4"/>
            <a:stretch>
              <a:fillRect l="0" t="0" r="0" b="0"/>
            </a:stretch>
          </a:blipFill>
        </p:spPr>
      </p:sp>
      <p:sp>
        <p:nvSpPr>
          <p:cNvPr name="TextBox 5" id="5"/>
          <p:cNvSpPr txBox="true"/>
          <p:nvPr/>
        </p:nvSpPr>
        <p:spPr>
          <a:xfrm rot="0">
            <a:off x="6609945" y="2535324"/>
            <a:ext cx="5063728"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a:ea typeface="Agrandir Wide"/>
                <a:cs typeface="Agrandir Wide"/>
                <a:sym typeface="Agrandir Wide"/>
              </a:rPr>
              <a:t>Word Cloud of Rings of Power</a:t>
            </a:r>
          </a:p>
        </p:txBody>
      </p:sp>
      <p:sp>
        <p:nvSpPr>
          <p:cNvPr name="TextBox 6" id="6"/>
          <p:cNvSpPr txBox="true"/>
          <p:nvPr/>
        </p:nvSpPr>
        <p:spPr>
          <a:xfrm rot="0">
            <a:off x="3283449" y="6702881"/>
            <a:ext cx="745381" cy="1298575"/>
          </a:xfrm>
          <a:prstGeom prst="rect">
            <a:avLst/>
          </a:prstGeom>
        </p:spPr>
        <p:txBody>
          <a:bodyPr anchor="t" rtlCol="false" tIns="0" lIns="0" bIns="0" rIns="0">
            <a:spAutoFit/>
          </a:bodyPr>
          <a:lstStyle/>
          <a:p>
            <a:pPr algn="l">
              <a:lnSpc>
                <a:spcPts val="8000"/>
              </a:lnSpc>
            </a:pPr>
            <a:r>
              <a:rPr lang="en-US" sz="8000" b="true">
                <a:solidFill>
                  <a:srgbClr val="125B50"/>
                </a:solidFill>
                <a:latin typeface="Agrandir Wide Medium"/>
                <a:ea typeface="Agrandir Wide Medium"/>
                <a:cs typeface="Agrandir Wide Medium"/>
                <a:sym typeface="Agrandir Wide Medium"/>
              </a:rPr>
              <a:t>+</a:t>
            </a:r>
          </a:p>
        </p:txBody>
      </p:sp>
      <p:sp>
        <p:nvSpPr>
          <p:cNvPr name="TextBox 7" id="7"/>
          <p:cNvSpPr txBox="true"/>
          <p:nvPr/>
        </p:nvSpPr>
        <p:spPr>
          <a:xfrm rot="0">
            <a:off x="8771310" y="6702881"/>
            <a:ext cx="745381" cy="1298575"/>
          </a:xfrm>
          <a:prstGeom prst="rect">
            <a:avLst/>
          </a:prstGeom>
        </p:spPr>
        <p:txBody>
          <a:bodyPr anchor="t" rtlCol="false" tIns="0" lIns="0" bIns="0" rIns="0">
            <a:spAutoFit/>
          </a:bodyPr>
          <a:lstStyle/>
          <a:p>
            <a:pPr algn="l">
              <a:lnSpc>
                <a:spcPts val="8000"/>
              </a:lnSpc>
            </a:pPr>
            <a:r>
              <a:rPr lang="en-US" sz="8000" b="true">
                <a:solidFill>
                  <a:srgbClr val="125B50"/>
                </a:solidFill>
                <a:latin typeface="Agrandir Wide Medium"/>
                <a:ea typeface="Agrandir Wide Medium"/>
                <a:cs typeface="Agrandir Wide Medium"/>
                <a:sym typeface="Agrandir Wide Medium"/>
              </a:rPr>
              <a:t>~</a:t>
            </a:r>
          </a:p>
        </p:txBody>
      </p:sp>
      <p:sp>
        <p:nvSpPr>
          <p:cNvPr name="TextBox 8" id="8"/>
          <p:cNvSpPr txBox="true"/>
          <p:nvPr/>
        </p:nvSpPr>
        <p:spPr>
          <a:xfrm rot="0">
            <a:off x="14260140" y="6702881"/>
            <a:ext cx="540358" cy="1298575"/>
          </a:xfrm>
          <a:prstGeom prst="rect">
            <a:avLst/>
          </a:prstGeom>
        </p:spPr>
        <p:txBody>
          <a:bodyPr anchor="t" rtlCol="false" tIns="0" lIns="0" bIns="0" rIns="0">
            <a:spAutoFit/>
          </a:bodyPr>
          <a:lstStyle/>
          <a:p>
            <a:pPr algn="l">
              <a:lnSpc>
                <a:spcPts val="8000"/>
              </a:lnSpc>
            </a:pPr>
            <a:r>
              <a:rPr lang="en-US" sz="8000" b="true">
                <a:solidFill>
                  <a:srgbClr val="125B50"/>
                </a:solidFill>
                <a:latin typeface="Agrandir Wide Medium"/>
                <a:ea typeface="Agrandir Wide Medium"/>
                <a:cs typeface="Agrandir Wide Medium"/>
                <a:sym typeface="Agrandir Wide Medium"/>
              </a:rPr>
              <a:t>-</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1550" y="3707171"/>
            <a:ext cx="5369178" cy="2870315"/>
          </a:xfrm>
          <a:custGeom>
            <a:avLst/>
            <a:gdLst/>
            <a:ahLst/>
            <a:cxnLst/>
            <a:rect r="r" b="b" t="t" l="l"/>
            <a:pathLst>
              <a:path h="2870315" w="5369178">
                <a:moveTo>
                  <a:pt x="0" y="0"/>
                </a:moveTo>
                <a:lnTo>
                  <a:pt x="5369178" y="0"/>
                </a:lnTo>
                <a:lnTo>
                  <a:pt x="5369178" y="2870315"/>
                </a:lnTo>
                <a:lnTo>
                  <a:pt x="0" y="2870315"/>
                </a:lnTo>
                <a:lnTo>
                  <a:pt x="0" y="0"/>
                </a:lnTo>
                <a:close/>
              </a:path>
            </a:pathLst>
          </a:custGeom>
          <a:blipFill>
            <a:blip r:embed="rId2"/>
            <a:stretch>
              <a:fillRect l="0" t="0" r="0" b="0"/>
            </a:stretch>
          </a:blipFill>
        </p:spPr>
      </p:sp>
      <p:sp>
        <p:nvSpPr>
          <p:cNvPr name="Freeform 3" id="3"/>
          <p:cNvSpPr/>
          <p:nvPr/>
        </p:nvSpPr>
        <p:spPr>
          <a:xfrm flipH="false" flipV="false" rot="0">
            <a:off x="11942889" y="3708342"/>
            <a:ext cx="5369178" cy="2870315"/>
          </a:xfrm>
          <a:custGeom>
            <a:avLst/>
            <a:gdLst/>
            <a:ahLst/>
            <a:cxnLst/>
            <a:rect r="r" b="b" t="t" l="l"/>
            <a:pathLst>
              <a:path h="2870315" w="5369178">
                <a:moveTo>
                  <a:pt x="0" y="0"/>
                </a:moveTo>
                <a:lnTo>
                  <a:pt x="5369178" y="0"/>
                </a:lnTo>
                <a:lnTo>
                  <a:pt x="5369178" y="2870316"/>
                </a:lnTo>
                <a:lnTo>
                  <a:pt x="0" y="2870316"/>
                </a:lnTo>
                <a:lnTo>
                  <a:pt x="0" y="0"/>
                </a:lnTo>
                <a:close/>
              </a:path>
            </a:pathLst>
          </a:custGeom>
          <a:blipFill>
            <a:blip r:embed="rId3"/>
            <a:stretch>
              <a:fillRect l="0" t="0" r="0" b="0"/>
            </a:stretch>
          </a:blipFill>
        </p:spPr>
      </p:sp>
      <p:sp>
        <p:nvSpPr>
          <p:cNvPr name="Freeform 4" id="4"/>
          <p:cNvSpPr/>
          <p:nvPr/>
        </p:nvSpPr>
        <p:spPr>
          <a:xfrm flipH="false" flipV="false" rot="0">
            <a:off x="6457220" y="3707171"/>
            <a:ext cx="5369178" cy="2870315"/>
          </a:xfrm>
          <a:custGeom>
            <a:avLst/>
            <a:gdLst/>
            <a:ahLst/>
            <a:cxnLst/>
            <a:rect r="r" b="b" t="t" l="l"/>
            <a:pathLst>
              <a:path h="2870315" w="5369178">
                <a:moveTo>
                  <a:pt x="0" y="0"/>
                </a:moveTo>
                <a:lnTo>
                  <a:pt x="5369178" y="0"/>
                </a:lnTo>
                <a:lnTo>
                  <a:pt x="5369178" y="2870315"/>
                </a:lnTo>
                <a:lnTo>
                  <a:pt x="0" y="2870315"/>
                </a:lnTo>
                <a:lnTo>
                  <a:pt x="0" y="0"/>
                </a:lnTo>
                <a:close/>
              </a:path>
            </a:pathLst>
          </a:custGeom>
          <a:blipFill>
            <a:blip r:embed="rId4"/>
            <a:stretch>
              <a:fillRect l="0" t="0" r="0" b="0"/>
            </a:stretch>
          </a:blipFill>
        </p:spPr>
      </p:sp>
      <p:sp>
        <p:nvSpPr>
          <p:cNvPr name="TextBox 5" id="5"/>
          <p:cNvSpPr txBox="true"/>
          <p:nvPr/>
        </p:nvSpPr>
        <p:spPr>
          <a:xfrm rot="0">
            <a:off x="6134736" y="2535324"/>
            <a:ext cx="6014145"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a:ea typeface="Agrandir Wide"/>
                <a:cs typeface="Agrandir Wide"/>
                <a:sym typeface="Agrandir Wide"/>
              </a:rPr>
              <a:t>Word Cloud of House of the Dragon</a:t>
            </a:r>
          </a:p>
        </p:txBody>
      </p:sp>
      <p:sp>
        <p:nvSpPr>
          <p:cNvPr name="TextBox 6" id="6"/>
          <p:cNvSpPr txBox="true"/>
          <p:nvPr/>
        </p:nvSpPr>
        <p:spPr>
          <a:xfrm rot="0">
            <a:off x="3283449" y="6702881"/>
            <a:ext cx="745381" cy="1298575"/>
          </a:xfrm>
          <a:prstGeom prst="rect">
            <a:avLst/>
          </a:prstGeom>
        </p:spPr>
        <p:txBody>
          <a:bodyPr anchor="t" rtlCol="false" tIns="0" lIns="0" bIns="0" rIns="0">
            <a:spAutoFit/>
          </a:bodyPr>
          <a:lstStyle/>
          <a:p>
            <a:pPr algn="l">
              <a:lnSpc>
                <a:spcPts val="8000"/>
              </a:lnSpc>
            </a:pPr>
            <a:r>
              <a:rPr lang="en-US" sz="8000" b="true">
                <a:solidFill>
                  <a:srgbClr val="125B50"/>
                </a:solidFill>
                <a:latin typeface="Agrandir Wide Medium"/>
                <a:ea typeface="Agrandir Wide Medium"/>
                <a:cs typeface="Agrandir Wide Medium"/>
                <a:sym typeface="Agrandir Wide Medium"/>
              </a:rPr>
              <a:t>+</a:t>
            </a:r>
          </a:p>
        </p:txBody>
      </p:sp>
      <p:sp>
        <p:nvSpPr>
          <p:cNvPr name="TextBox 7" id="7"/>
          <p:cNvSpPr txBox="true"/>
          <p:nvPr/>
        </p:nvSpPr>
        <p:spPr>
          <a:xfrm rot="0">
            <a:off x="8771310" y="6702881"/>
            <a:ext cx="745381" cy="1298575"/>
          </a:xfrm>
          <a:prstGeom prst="rect">
            <a:avLst/>
          </a:prstGeom>
        </p:spPr>
        <p:txBody>
          <a:bodyPr anchor="t" rtlCol="false" tIns="0" lIns="0" bIns="0" rIns="0">
            <a:spAutoFit/>
          </a:bodyPr>
          <a:lstStyle/>
          <a:p>
            <a:pPr algn="l">
              <a:lnSpc>
                <a:spcPts val="8000"/>
              </a:lnSpc>
            </a:pPr>
            <a:r>
              <a:rPr lang="en-US" sz="8000" b="true">
                <a:solidFill>
                  <a:srgbClr val="125B50"/>
                </a:solidFill>
                <a:latin typeface="Agrandir Wide Medium"/>
                <a:ea typeface="Agrandir Wide Medium"/>
                <a:cs typeface="Agrandir Wide Medium"/>
                <a:sym typeface="Agrandir Wide Medium"/>
              </a:rPr>
              <a:t>~</a:t>
            </a:r>
          </a:p>
        </p:txBody>
      </p:sp>
      <p:sp>
        <p:nvSpPr>
          <p:cNvPr name="TextBox 8" id="8"/>
          <p:cNvSpPr txBox="true"/>
          <p:nvPr/>
        </p:nvSpPr>
        <p:spPr>
          <a:xfrm rot="0">
            <a:off x="14260140" y="6702881"/>
            <a:ext cx="540358" cy="1298575"/>
          </a:xfrm>
          <a:prstGeom prst="rect">
            <a:avLst/>
          </a:prstGeom>
        </p:spPr>
        <p:txBody>
          <a:bodyPr anchor="t" rtlCol="false" tIns="0" lIns="0" bIns="0" rIns="0">
            <a:spAutoFit/>
          </a:bodyPr>
          <a:lstStyle/>
          <a:p>
            <a:pPr algn="l">
              <a:lnSpc>
                <a:spcPts val="8000"/>
              </a:lnSpc>
            </a:pPr>
            <a:r>
              <a:rPr lang="en-US" sz="8000" b="true">
                <a:solidFill>
                  <a:srgbClr val="125B50"/>
                </a:solidFill>
                <a:latin typeface="Agrandir Wide Medium"/>
                <a:ea typeface="Agrandir Wide Medium"/>
                <a:cs typeface="Agrandir Wide Medium"/>
                <a:sym typeface="Agrandir Wide Medium"/>
              </a:rPr>
              <a:t>-</a:t>
            </a:r>
          </a:p>
        </p:txBody>
      </p:sp>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4878512" y="725741"/>
            <a:ext cx="8550027"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Thin"/>
                <a:ea typeface="Agrandir Wide Thin"/>
                <a:cs typeface="Agrandir Wide Thin"/>
                <a:sym typeface="Agrandir Wide Thin"/>
              </a:rPr>
              <a:t>World Map of Tweet Likes Count of Rings of Power</a:t>
            </a:r>
          </a:p>
        </p:txBody>
      </p:sp>
      <p:sp>
        <p:nvSpPr>
          <p:cNvPr name="Freeform 3" id="3"/>
          <p:cNvSpPr/>
          <p:nvPr/>
        </p:nvSpPr>
        <p:spPr>
          <a:xfrm flipH="false" flipV="false" rot="0">
            <a:off x="452847" y="1600970"/>
            <a:ext cx="17382306" cy="7988618"/>
          </a:xfrm>
          <a:custGeom>
            <a:avLst/>
            <a:gdLst/>
            <a:ahLst/>
            <a:cxnLst/>
            <a:rect r="r" b="b" t="t" l="l"/>
            <a:pathLst>
              <a:path h="7988618" w="17382306">
                <a:moveTo>
                  <a:pt x="0" y="0"/>
                </a:moveTo>
                <a:lnTo>
                  <a:pt x="17382306" y="0"/>
                </a:lnTo>
                <a:lnTo>
                  <a:pt x="17382306" y="7988619"/>
                </a:lnTo>
                <a:lnTo>
                  <a:pt x="0" y="7988619"/>
                </a:lnTo>
                <a:lnTo>
                  <a:pt x="0" y="0"/>
                </a:lnTo>
                <a:close/>
              </a:path>
            </a:pathLst>
          </a:custGeom>
          <a:blipFill>
            <a:blip r:embed="rId2"/>
            <a:stretch>
              <a:fillRect l="0" t="0" r="0" b="0"/>
            </a:stretch>
          </a:blipFill>
        </p:spPr>
      </p:sp>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452847" y="1600970"/>
            <a:ext cx="17382306" cy="7995861"/>
          </a:xfrm>
          <a:custGeom>
            <a:avLst/>
            <a:gdLst/>
            <a:ahLst/>
            <a:cxnLst/>
            <a:rect r="r" b="b" t="t" l="l"/>
            <a:pathLst>
              <a:path h="7995861" w="17382306">
                <a:moveTo>
                  <a:pt x="0" y="0"/>
                </a:moveTo>
                <a:lnTo>
                  <a:pt x="17382306" y="0"/>
                </a:lnTo>
                <a:lnTo>
                  <a:pt x="17382306" y="7995861"/>
                </a:lnTo>
                <a:lnTo>
                  <a:pt x="0" y="7995861"/>
                </a:lnTo>
                <a:lnTo>
                  <a:pt x="0" y="0"/>
                </a:lnTo>
                <a:close/>
              </a:path>
            </a:pathLst>
          </a:custGeom>
          <a:blipFill>
            <a:blip r:embed="rId3"/>
            <a:stretch>
              <a:fillRect l="0" t="0" r="0" b="0"/>
            </a:stretch>
          </a:blipFill>
        </p:spPr>
      </p:sp>
      <p:sp>
        <p:nvSpPr>
          <p:cNvPr name="TextBox 3" id="3"/>
          <p:cNvSpPr txBox="true"/>
          <p:nvPr/>
        </p:nvSpPr>
        <p:spPr>
          <a:xfrm rot="0">
            <a:off x="4275981" y="725741"/>
            <a:ext cx="9736038"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Thin"/>
                <a:ea typeface="Agrandir Wide Thin"/>
                <a:cs typeface="Agrandir Wide Thin"/>
                <a:sym typeface="Agrandir Wide Thin"/>
              </a:rPr>
              <a:t>World Map of Tweet Compound Scores of Rings of Power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4393778" y="725741"/>
            <a:ext cx="9500443"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Thin"/>
                <a:ea typeface="Agrandir Wide Thin"/>
                <a:cs typeface="Agrandir Wide Thin"/>
                <a:sym typeface="Agrandir Wide Thin"/>
              </a:rPr>
              <a:t>World Map of Tweet Likes Count of House of the Dragon</a:t>
            </a:r>
          </a:p>
        </p:txBody>
      </p:sp>
      <p:sp>
        <p:nvSpPr>
          <p:cNvPr name="Freeform 3" id="3"/>
          <p:cNvSpPr/>
          <p:nvPr/>
        </p:nvSpPr>
        <p:spPr>
          <a:xfrm flipH="false" flipV="false" rot="0">
            <a:off x="452847" y="1622698"/>
            <a:ext cx="17382306" cy="7974133"/>
          </a:xfrm>
          <a:custGeom>
            <a:avLst/>
            <a:gdLst/>
            <a:ahLst/>
            <a:cxnLst/>
            <a:rect r="r" b="b" t="t" l="l"/>
            <a:pathLst>
              <a:path h="7974133" w="17382306">
                <a:moveTo>
                  <a:pt x="0" y="0"/>
                </a:moveTo>
                <a:lnTo>
                  <a:pt x="17382306" y="0"/>
                </a:lnTo>
                <a:lnTo>
                  <a:pt x="17382306" y="7974133"/>
                </a:lnTo>
                <a:lnTo>
                  <a:pt x="0" y="7974133"/>
                </a:lnTo>
                <a:lnTo>
                  <a:pt x="0" y="0"/>
                </a:lnTo>
                <a:close/>
              </a:path>
            </a:pathLst>
          </a:custGeom>
          <a:blipFill>
            <a:blip r:embed="rId2"/>
            <a:stretch>
              <a:fillRect l="0" t="0" r="0" b="0"/>
            </a:stretch>
          </a:blipFill>
        </p:spPr>
      </p:sp>
    </p:spTree>
  </p:cSld>
  <p:clrMapOvr>
    <a:masterClrMapping/>
  </p:clrMapOvr>
  <p:transition spd="slow">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3800847" y="725741"/>
            <a:ext cx="10686306" cy="482093"/>
          </a:xfrm>
          <a:prstGeom prst="rect">
            <a:avLst/>
          </a:prstGeom>
        </p:spPr>
        <p:txBody>
          <a:bodyPr anchor="t" rtlCol="false" tIns="0" lIns="0" bIns="0" rIns="0">
            <a:spAutoFit/>
          </a:bodyPr>
          <a:lstStyle/>
          <a:p>
            <a:pPr algn="ctr">
              <a:lnSpc>
                <a:spcPts val="3358"/>
              </a:lnSpc>
              <a:spcBef>
                <a:spcPct val="0"/>
              </a:spcBef>
            </a:pPr>
            <a:r>
              <a:rPr lang="en-US" sz="2400">
                <a:solidFill>
                  <a:srgbClr val="000000"/>
                </a:solidFill>
                <a:latin typeface="Agrandir Wide Thin"/>
                <a:ea typeface="Agrandir Wide Thin"/>
                <a:cs typeface="Agrandir Wide Thin"/>
                <a:sym typeface="Agrandir Wide Thin"/>
              </a:rPr>
              <a:t>World Map of Tweet Compound Scores of House of the Dragon</a:t>
            </a:r>
          </a:p>
        </p:txBody>
      </p:sp>
      <p:sp>
        <p:nvSpPr>
          <p:cNvPr name="Freeform 3" id="3"/>
          <p:cNvSpPr/>
          <p:nvPr/>
        </p:nvSpPr>
        <p:spPr>
          <a:xfrm flipH="false" flipV="false" rot="0">
            <a:off x="452847" y="1630630"/>
            <a:ext cx="17286513" cy="7966202"/>
          </a:xfrm>
          <a:custGeom>
            <a:avLst/>
            <a:gdLst/>
            <a:ahLst/>
            <a:cxnLst/>
            <a:rect r="r" b="b" t="t" l="l"/>
            <a:pathLst>
              <a:path h="7966202" w="17286513">
                <a:moveTo>
                  <a:pt x="0" y="0"/>
                </a:moveTo>
                <a:lnTo>
                  <a:pt x="17286513" y="0"/>
                </a:lnTo>
                <a:lnTo>
                  <a:pt x="17286513" y="7966201"/>
                </a:lnTo>
                <a:lnTo>
                  <a:pt x="0" y="7966201"/>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5986985" y="4029392"/>
            <a:ext cx="6314030" cy="1285215"/>
          </a:xfrm>
          <a:prstGeom prst="rect">
            <a:avLst/>
          </a:prstGeom>
        </p:spPr>
        <p:txBody>
          <a:bodyPr anchor="t" rtlCol="false" tIns="0" lIns="0" bIns="0" rIns="0">
            <a:spAutoFit/>
          </a:bodyPr>
          <a:lstStyle/>
          <a:p>
            <a:pPr algn="l">
              <a:lnSpc>
                <a:spcPts val="8958"/>
              </a:lnSpc>
            </a:pPr>
            <a:r>
              <a:rPr lang="en-US" sz="6398" b="true">
                <a:solidFill>
                  <a:srgbClr val="125B50"/>
                </a:solidFill>
                <a:latin typeface="Agrandir Wide Medium"/>
                <a:ea typeface="Agrandir Wide Medium"/>
                <a:cs typeface="Agrandir Wide Medium"/>
                <a:sym typeface="Agrandir Wide Medium"/>
              </a:rPr>
              <a:t>CONCLUSION</a:t>
            </a:r>
          </a:p>
        </p:txBody>
      </p:sp>
      <p:sp>
        <p:nvSpPr>
          <p:cNvPr name="Freeform 3" id="3"/>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2"/>
            <a:stretch>
              <a:fillRect l="0" t="-65162" r="0" b="-225571"/>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2703"/>
            <a:ext cx="2273981" cy="7241595"/>
          </a:xfrm>
          <a:custGeom>
            <a:avLst/>
            <a:gdLst/>
            <a:ahLst/>
            <a:cxnLst/>
            <a:rect r="r" b="b" t="t" l="l"/>
            <a:pathLst>
              <a:path h="7241595" w="2273981">
                <a:moveTo>
                  <a:pt x="0" y="0"/>
                </a:moveTo>
                <a:lnTo>
                  <a:pt x="2273981" y="0"/>
                </a:lnTo>
                <a:lnTo>
                  <a:pt x="2273981" y="7241595"/>
                </a:lnTo>
                <a:lnTo>
                  <a:pt x="0" y="7241595"/>
                </a:lnTo>
                <a:lnTo>
                  <a:pt x="0" y="0"/>
                </a:lnTo>
                <a:close/>
              </a:path>
            </a:pathLst>
          </a:custGeom>
          <a:blipFill>
            <a:blip r:embed="rId3"/>
            <a:stretch>
              <a:fillRect l="-394946" t="-11179" r="-63494" b="-5726"/>
            </a:stretch>
          </a:blipFill>
        </p:spPr>
      </p:sp>
      <p:sp>
        <p:nvSpPr>
          <p:cNvPr name="Freeform 3" id="3"/>
          <p:cNvSpPr/>
          <p:nvPr/>
        </p:nvSpPr>
        <p:spPr>
          <a:xfrm flipH="false" flipV="false" rot="0">
            <a:off x="9530460" y="4553193"/>
            <a:ext cx="1229807" cy="1180614"/>
          </a:xfrm>
          <a:custGeom>
            <a:avLst/>
            <a:gdLst/>
            <a:ahLst/>
            <a:cxnLst/>
            <a:rect r="r" b="b" t="t" l="l"/>
            <a:pathLst>
              <a:path h="1180614" w="1229807">
                <a:moveTo>
                  <a:pt x="0" y="0"/>
                </a:moveTo>
                <a:lnTo>
                  <a:pt x="1229807" y="0"/>
                </a:lnTo>
                <a:lnTo>
                  <a:pt x="1229807" y="1180614"/>
                </a:lnTo>
                <a:lnTo>
                  <a:pt x="0" y="1180614"/>
                </a:lnTo>
                <a:lnTo>
                  <a:pt x="0" y="0"/>
                </a:lnTo>
                <a:close/>
              </a:path>
            </a:pathLst>
          </a:custGeom>
          <a:blipFill>
            <a:blip r:embed="rId4"/>
            <a:stretch>
              <a:fillRect l="0" t="0" r="-27" b="0"/>
            </a:stretch>
          </a:blipFill>
        </p:spPr>
      </p:sp>
      <p:grpSp>
        <p:nvGrpSpPr>
          <p:cNvPr name="Group 4" id="4"/>
          <p:cNvGrpSpPr>
            <a:grpSpLocks noChangeAspect="true"/>
          </p:cNvGrpSpPr>
          <p:nvPr/>
        </p:nvGrpSpPr>
        <p:grpSpPr>
          <a:xfrm rot="0">
            <a:off x="4401365" y="3237631"/>
            <a:ext cx="3803704" cy="3803689"/>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0"/>
              </a:stretch>
            </a:blipFill>
          </p:spPr>
        </p:sp>
      </p:grpSp>
      <p:sp>
        <p:nvSpPr>
          <p:cNvPr name="TextBox 6" id="6"/>
          <p:cNvSpPr txBox="true"/>
          <p:nvPr/>
        </p:nvSpPr>
        <p:spPr>
          <a:xfrm rot="0">
            <a:off x="4401365" y="1084553"/>
            <a:ext cx="6358901" cy="1163955"/>
          </a:xfrm>
          <a:prstGeom prst="rect">
            <a:avLst/>
          </a:prstGeom>
        </p:spPr>
        <p:txBody>
          <a:bodyPr anchor="t" rtlCol="false" tIns="0" lIns="0" bIns="0" rIns="0">
            <a:spAutoFit/>
          </a:bodyPr>
          <a:lstStyle/>
          <a:p>
            <a:pPr algn="l">
              <a:lnSpc>
                <a:spcPts val="6719"/>
              </a:lnSpc>
            </a:pPr>
            <a:r>
              <a:rPr lang="en-US" sz="4800" b="true">
                <a:solidFill>
                  <a:srgbClr val="125B50"/>
                </a:solidFill>
                <a:latin typeface="Agrandir Wide Medium"/>
                <a:ea typeface="Agrandir Wide Medium"/>
                <a:cs typeface="Agrandir Wide Medium"/>
                <a:sym typeface="Agrandir Wide Medium"/>
              </a:rPr>
              <a:t>OVERVIEW</a:t>
            </a:r>
          </a:p>
        </p:txBody>
      </p:sp>
      <p:sp>
        <p:nvSpPr>
          <p:cNvPr name="TextBox 7" id="7"/>
          <p:cNvSpPr txBox="true"/>
          <p:nvPr/>
        </p:nvSpPr>
        <p:spPr>
          <a:xfrm rot="0">
            <a:off x="3507774" y="7717596"/>
            <a:ext cx="5582841" cy="804546"/>
          </a:xfrm>
          <a:prstGeom prst="rect">
            <a:avLst/>
          </a:prstGeom>
        </p:spPr>
        <p:txBody>
          <a:bodyPr anchor="t" rtlCol="false" tIns="0" lIns="0" bIns="0" rIns="0">
            <a:spAutoFit/>
          </a:bodyPr>
          <a:lstStyle/>
          <a:p>
            <a:pPr algn="ctr">
              <a:lnSpc>
                <a:spcPts val="4479"/>
              </a:lnSpc>
            </a:pPr>
            <a:r>
              <a:rPr lang="en-US" sz="3199" b="true">
                <a:solidFill>
                  <a:srgbClr val="125B50"/>
                </a:solidFill>
                <a:latin typeface="Agrandir Wide Thin Bold"/>
                <a:ea typeface="Agrandir Wide Thin Bold"/>
                <a:cs typeface="Agrandir Wide Thin Bold"/>
                <a:sym typeface="Agrandir Wide Thin Bold"/>
              </a:rPr>
              <a:t>HOUSE OF THE DRAGON</a:t>
            </a:r>
          </a:p>
        </p:txBody>
      </p:sp>
      <p:sp>
        <p:nvSpPr>
          <p:cNvPr name="TextBox 8" id="8"/>
          <p:cNvSpPr txBox="true"/>
          <p:nvPr/>
        </p:nvSpPr>
        <p:spPr>
          <a:xfrm rot="0">
            <a:off x="12334825" y="7717596"/>
            <a:ext cx="4129683" cy="804546"/>
          </a:xfrm>
          <a:prstGeom prst="rect">
            <a:avLst/>
          </a:prstGeom>
        </p:spPr>
        <p:txBody>
          <a:bodyPr anchor="t" rtlCol="false" tIns="0" lIns="0" bIns="0" rIns="0">
            <a:spAutoFit/>
          </a:bodyPr>
          <a:lstStyle/>
          <a:p>
            <a:pPr algn="ctr">
              <a:lnSpc>
                <a:spcPts val="4479"/>
              </a:lnSpc>
            </a:pPr>
            <a:r>
              <a:rPr lang="en-US" sz="3199" b="true">
                <a:solidFill>
                  <a:srgbClr val="125B50"/>
                </a:solidFill>
                <a:latin typeface="Agrandir Wide Thin Bold"/>
                <a:ea typeface="Agrandir Wide Thin Bold"/>
                <a:cs typeface="Agrandir Wide Thin Bold"/>
                <a:sym typeface="Agrandir Wide Thin Bold"/>
              </a:rPr>
              <a:t>RINGS OF POWER</a:t>
            </a:r>
          </a:p>
        </p:txBody>
      </p:sp>
      <p:grpSp>
        <p:nvGrpSpPr>
          <p:cNvPr name="Group 9" id="9"/>
          <p:cNvGrpSpPr>
            <a:grpSpLocks noChangeAspect="true"/>
          </p:cNvGrpSpPr>
          <p:nvPr/>
        </p:nvGrpSpPr>
        <p:grpSpPr>
          <a:xfrm rot="0">
            <a:off x="12497814" y="3237631"/>
            <a:ext cx="3803704" cy="3803689"/>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Tree>
  </p:cSld>
  <p:clrMapOvr>
    <a:masterClrMapping/>
  </p:clrMapOvr>
  <p:transition spd="slow">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2674990" y="1186393"/>
            <a:ext cx="12938020" cy="3957107"/>
          </a:xfrm>
          <a:custGeom>
            <a:avLst/>
            <a:gdLst/>
            <a:ahLst/>
            <a:cxnLst/>
            <a:rect r="r" b="b" t="t" l="l"/>
            <a:pathLst>
              <a:path h="3957107" w="12938020">
                <a:moveTo>
                  <a:pt x="0" y="0"/>
                </a:moveTo>
                <a:lnTo>
                  <a:pt x="12938020" y="0"/>
                </a:lnTo>
                <a:lnTo>
                  <a:pt x="12938020" y="3957107"/>
                </a:lnTo>
                <a:lnTo>
                  <a:pt x="0" y="3957107"/>
                </a:lnTo>
                <a:lnTo>
                  <a:pt x="0" y="0"/>
                </a:lnTo>
                <a:close/>
              </a:path>
            </a:pathLst>
          </a:custGeom>
          <a:blipFill>
            <a:blip r:embed="rId2"/>
            <a:stretch>
              <a:fillRect l="0" t="0" r="0" b="0"/>
            </a:stretch>
          </a:blipFill>
        </p:spPr>
      </p:sp>
      <p:sp>
        <p:nvSpPr>
          <p:cNvPr name="Freeform 3" id="3"/>
          <p:cNvSpPr/>
          <p:nvPr/>
        </p:nvSpPr>
        <p:spPr>
          <a:xfrm flipH="false" flipV="false" rot="0">
            <a:off x="2674990" y="5700749"/>
            <a:ext cx="12941235" cy="3462922"/>
          </a:xfrm>
          <a:custGeom>
            <a:avLst/>
            <a:gdLst/>
            <a:ahLst/>
            <a:cxnLst/>
            <a:rect r="r" b="b" t="t" l="l"/>
            <a:pathLst>
              <a:path h="3462922" w="12941235">
                <a:moveTo>
                  <a:pt x="0" y="0"/>
                </a:moveTo>
                <a:lnTo>
                  <a:pt x="12941235" y="0"/>
                </a:lnTo>
                <a:lnTo>
                  <a:pt x="12941235" y="3462922"/>
                </a:lnTo>
                <a:lnTo>
                  <a:pt x="0" y="3462922"/>
                </a:lnTo>
                <a:lnTo>
                  <a:pt x="0" y="0"/>
                </a:lnTo>
                <a:close/>
              </a:path>
            </a:pathLst>
          </a:custGeom>
          <a:blipFill>
            <a:blip r:embed="rId3"/>
            <a:stretch>
              <a:fillRect l="0" t="0" r="0" b="-2732"/>
            </a:stretch>
          </a:blipFill>
        </p:spPr>
      </p:sp>
      <p:sp>
        <p:nvSpPr>
          <p:cNvPr name="TextBox 4" id="4"/>
          <p:cNvSpPr txBox="true"/>
          <p:nvPr/>
        </p:nvSpPr>
        <p:spPr>
          <a:xfrm rot="0">
            <a:off x="6224736" y="334877"/>
            <a:ext cx="5838527" cy="616751"/>
          </a:xfrm>
          <a:prstGeom prst="rect">
            <a:avLst/>
          </a:prstGeom>
        </p:spPr>
        <p:txBody>
          <a:bodyPr anchor="t" rtlCol="false" tIns="0" lIns="0" bIns="0" rIns="0">
            <a:spAutoFit/>
          </a:bodyPr>
          <a:lstStyle/>
          <a:p>
            <a:pPr algn="ctr">
              <a:lnSpc>
                <a:spcPts val="4338"/>
              </a:lnSpc>
              <a:spcBef>
                <a:spcPct val="0"/>
              </a:spcBef>
            </a:pPr>
            <a:r>
              <a:rPr lang="en-US" b="true" sz="3099">
                <a:solidFill>
                  <a:srgbClr val="000000"/>
                </a:solidFill>
                <a:latin typeface="Agrandir Wide Bold"/>
                <a:ea typeface="Agrandir Wide Bold"/>
                <a:cs typeface="Agrandir Wide Bold"/>
                <a:sym typeface="Agrandir Wide Bold"/>
              </a:rPr>
              <a:t>Rotten Tomatoes Scores</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5437424" y="790575"/>
            <a:ext cx="5471265" cy="927232"/>
          </a:xfrm>
          <a:prstGeom prst="rect">
            <a:avLst/>
          </a:prstGeom>
        </p:spPr>
        <p:txBody>
          <a:bodyPr anchor="t" rtlCol="false" tIns="0" lIns="0" bIns="0" rIns="0">
            <a:spAutoFit/>
          </a:bodyPr>
          <a:lstStyle/>
          <a:p>
            <a:pPr algn="l">
              <a:lnSpc>
                <a:spcPts val="3498"/>
              </a:lnSpc>
            </a:pPr>
            <a:r>
              <a:rPr lang="en-US" sz="2499" b="true">
                <a:solidFill>
                  <a:srgbClr val="125B50"/>
                </a:solidFill>
                <a:latin typeface="Agrandir Wide Thin Bold"/>
                <a:ea typeface="Agrandir Wide Thin Bold"/>
                <a:cs typeface="Agrandir Wide Thin Bold"/>
                <a:sym typeface="Agrandir Wide Thin Bold"/>
              </a:rPr>
              <a:t>RINGS OF POWER'S OLDER CRITICAL AUDIENCE</a:t>
            </a:r>
          </a:p>
        </p:txBody>
      </p:sp>
      <p:sp>
        <p:nvSpPr>
          <p:cNvPr name="TextBox 3" id="3"/>
          <p:cNvSpPr txBox="true"/>
          <p:nvPr/>
        </p:nvSpPr>
        <p:spPr>
          <a:xfrm rot="0">
            <a:off x="5437424" y="1753191"/>
            <a:ext cx="5184106" cy="2804160"/>
          </a:xfrm>
          <a:prstGeom prst="rect">
            <a:avLst/>
          </a:prstGeom>
        </p:spPr>
        <p:txBody>
          <a:bodyPr anchor="t" rtlCol="false" tIns="0" lIns="0" bIns="0" rIns="0">
            <a:spAutoFit/>
          </a:bodyPr>
          <a:lstStyle/>
          <a:p>
            <a:pPr algn="just">
              <a:lnSpc>
                <a:spcPts val="3600"/>
              </a:lnSpc>
            </a:pPr>
            <a:r>
              <a:rPr lang="en-US" sz="2400">
                <a:solidFill>
                  <a:srgbClr val="125B50"/>
                </a:solidFill>
                <a:latin typeface="Agrandir Wide"/>
                <a:ea typeface="Agrandir Wide"/>
                <a:cs typeface="Agrandir Wide"/>
                <a:sym typeface="Agrandir Wide"/>
              </a:rPr>
              <a:t>Since Rings of Power comes from an </a:t>
            </a:r>
            <a:r>
              <a:rPr lang="en-US" sz="2400" b="true">
                <a:solidFill>
                  <a:srgbClr val="125B50"/>
                </a:solidFill>
                <a:latin typeface="Agrandir Wide Bold"/>
                <a:ea typeface="Agrandir Wide Bold"/>
                <a:cs typeface="Agrandir Wide Bold"/>
                <a:sym typeface="Agrandir Wide Bold"/>
              </a:rPr>
              <a:t>older franchise</a:t>
            </a:r>
            <a:r>
              <a:rPr lang="en-US" sz="2400">
                <a:solidFill>
                  <a:srgbClr val="125B50"/>
                </a:solidFill>
                <a:latin typeface="Agrandir Wide"/>
                <a:ea typeface="Agrandir Wide"/>
                <a:cs typeface="Agrandir Wide"/>
                <a:sym typeface="Agrandir Wide"/>
              </a:rPr>
              <a:t>, older fans might be more critical. These </a:t>
            </a:r>
            <a:r>
              <a:rPr lang="en-US" sz="2400" b="true">
                <a:solidFill>
                  <a:srgbClr val="125B50"/>
                </a:solidFill>
                <a:latin typeface="Agrandir Wide Bold"/>
                <a:ea typeface="Agrandir Wide Bold"/>
                <a:cs typeface="Agrandir Wide Bold"/>
                <a:sym typeface="Agrandir Wide Bold"/>
              </a:rPr>
              <a:t>older fans</a:t>
            </a:r>
            <a:r>
              <a:rPr lang="en-US" sz="2400">
                <a:solidFill>
                  <a:srgbClr val="125B50"/>
                </a:solidFill>
                <a:latin typeface="Agrandir Wide"/>
                <a:ea typeface="Agrandir Wide"/>
                <a:cs typeface="Agrandir Wide"/>
                <a:sym typeface="Agrandir Wide"/>
              </a:rPr>
              <a:t> may also not be on Twitter, as Twitter skews younger.</a:t>
            </a:r>
          </a:p>
        </p:txBody>
      </p:sp>
      <p:sp>
        <p:nvSpPr>
          <p:cNvPr name="TextBox 4" id="4"/>
          <p:cNvSpPr txBox="true"/>
          <p:nvPr/>
        </p:nvSpPr>
        <p:spPr>
          <a:xfrm rot="0">
            <a:off x="11650130" y="790575"/>
            <a:ext cx="5003569" cy="927232"/>
          </a:xfrm>
          <a:prstGeom prst="rect">
            <a:avLst/>
          </a:prstGeom>
        </p:spPr>
        <p:txBody>
          <a:bodyPr anchor="t" rtlCol="false" tIns="0" lIns="0" bIns="0" rIns="0">
            <a:spAutoFit/>
          </a:bodyPr>
          <a:lstStyle/>
          <a:p>
            <a:pPr algn="l">
              <a:lnSpc>
                <a:spcPts val="3498"/>
              </a:lnSpc>
            </a:pPr>
            <a:r>
              <a:rPr lang="en-US" sz="2499" b="true">
                <a:solidFill>
                  <a:srgbClr val="125B50"/>
                </a:solidFill>
                <a:latin typeface="Agrandir Wide Thin Bold"/>
                <a:ea typeface="Agrandir Wide Thin Bold"/>
                <a:cs typeface="Agrandir Wide Thin Bold"/>
                <a:sym typeface="Agrandir Wide Thin Bold"/>
              </a:rPr>
              <a:t>HOUSE OF THE DRAGON'S WIDER AUDIENCE</a:t>
            </a:r>
          </a:p>
        </p:txBody>
      </p:sp>
      <p:sp>
        <p:nvSpPr>
          <p:cNvPr name="TextBox 5" id="5"/>
          <p:cNvSpPr txBox="true"/>
          <p:nvPr/>
        </p:nvSpPr>
        <p:spPr>
          <a:xfrm rot="0">
            <a:off x="11650130" y="1753191"/>
            <a:ext cx="5857352" cy="2346960"/>
          </a:xfrm>
          <a:prstGeom prst="rect">
            <a:avLst/>
          </a:prstGeom>
        </p:spPr>
        <p:txBody>
          <a:bodyPr anchor="t" rtlCol="false" tIns="0" lIns="0" bIns="0" rIns="0">
            <a:spAutoFit/>
          </a:bodyPr>
          <a:lstStyle/>
          <a:p>
            <a:pPr algn="just">
              <a:lnSpc>
                <a:spcPts val="3600"/>
              </a:lnSpc>
            </a:pPr>
            <a:r>
              <a:rPr lang="en-US" sz="2400">
                <a:solidFill>
                  <a:srgbClr val="125B50"/>
                </a:solidFill>
                <a:latin typeface="Agrandir Wide"/>
                <a:ea typeface="Agrandir Wide"/>
                <a:cs typeface="Agrandir Wide"/>
                <a:sym typeface="Agrandir Wide"/>
              </a:rPr>
              <a:t>As seen in the Twitter Activity graphs, </a:t>
            </a:r>
            <a:r>
              <a:rPr lang="en-US" sz="2400" b="true">
                <a:solidFill>
                  <a:srgbClr val="125B50"/>
                </a:solidFill>
                <a:latin typeface="Agrandir Wide Bold"/>
                <a:ea typeface="Agrandir Wide Bold"/>
                <a:cs typeface="Agrandir Wide Bold"/>
                <a:sym typeface="Agrandir Wide Bold"/>
              </a:rPr>
              <a:t>House of the Dragon</a:t>
            </a:r>
            <a:r>
              <a:rPr lang="en-US" sz="2400">
                <a:solidFill>
                  <a:srgbClr val="125B50"/>
                </a:solidFill>
                <a:latin typeface="Agrandir Wide"/>
                <a:ea typeface="Agrandir Wide"/>
                <a:cs typeface="Agrandir Wide"/>
                <a:sym typeface="Agrandir Wide"/>
              </a:rPr>
              <a:t> was consistently </a:t>
            </a:r>
            <a:r>
              <a:rPr lang="en-US" sz="2400" b="true">
                <a:solidFill>
                  <a:srgbClr val="125B50"/>
                </a:solidFill>
                <a:latin typeface="Agrandir Wide Bold"/>
                <a:ea typeface="Agrandir Wide Bold"/>
                <a:cs typeface="Agrandir Wide Bold"/>
                <a:sym typeface="Agrandir Wide Bold"/>
              </a:rPr>
              <a:t>more discussed</a:t>
            </a:r>
            <a:r>
              <a:rPr lang="en-US" sz="2400">
                <a:solidFill>
                  <a:srgbClr val="125B50"/>
                </a:solidFill>
                <a:latin typeface="Agrandir Wide"/>
                <a:ea typeface="Agrandir Wide"/>
                <a:cs typeface="Agrandir Wide"/>
                <a:sym typeface="Agrandir Wide"/>
              </a:rPr>
              <a:t>  than </a:t>
            </a:r>
            <a:r>
              <a:rPr lang="en-US" sz="2400" b="true">
                <a:solidFill>
                  <a:srgbClr val="125B50"/>
                </a:solidFill>
                <a:latin typeface="Agrandir Wide Bold"/>
                <a:ea typeface="Agrandir Wide Bold"/>
                <a:cs typeface="Agrandir Wide Bold"/>
                <a:sym typeface="Agrandir Wide Bold"/>
              </a:rPr>
              <a:t>Rings of Power</a:t>
            </a:r>
            <a:r>
              <a:rPr lang="en-US" sz="2400">
                <a:solidFill>
                  <a:srgbClr val="125B50"/>
                </a:solidFill>
                <a:latin typeface="Agrandir Wide"/>
                <a:ea typeface="Agrandir Wide"/>
                <a:cs typeface="Agrandir Wide"/>
                <a:sym typeface="Agrandir Wide"/>
              </a:rPr>
              <a:t>, aside from RoP's finale. </a:t>
            </a:r>
          </a:p>
        </p:txBody>
      </p:sp>
      <p:sp>
        <p:nvSpPr>
          <p:cNvPr name="TextBox 6" id="6"/>
          <p:cNvSpPr txBox="true"/>
          <p:nvPr/>
        </p:nvSpPr>
        <p:spPr>
          <a:xfrm rot="0">
            <a:off x="5437424" y="5194472"/>
            <a:ext cx="5471265" cy="927232"/>
          </a:xfrm>
          <a:prstGeom prst="rect">
            <a:avLst/>
          </a:prstGeom>
        </p:spPr>
        <p:txBody>
          <a:bodyPr anchor="t" rtlCol="false" tIns="0" lIns="0" bIns="0" rIns="0">
            <a:spAutoFit/>
          </a:bodyPr>
          <a:lstStyle/>
          <a:p>
            <a:pPr algn="l">
              <a:lnSpc>
                <a:spcPts val="3498"/>
              </a:lnSpc>
            </a:pPr>
            <a:r>
              <a:rPr lang="en-US" sz="2499" b="true">
                <a:solidFill>
                  <a:srgbClr val="125B50"/>
                </a:solidFill>
                <a:latin typeface="Agrandir Wide Thin Bold"/>
                <a:ea typeface="Agrandir Wide Thin Bold"/>
                <a:cs typeface="Agrandir Wide Thin Bold"/>
                <a:sym typeface="Agrandir Wide Thin Bold"/>
              </a:rPr>
              <a:t>RINGS OF POWER'S SMALLER, MORE PASSIONATE FANBASE</a:t>
            </a:r>
          </a:p>
        </p:txBody>
      </p:sp>
      <p:sp>
        <p:nvSpPr>
          <p:cNvPr name="TextBox 7" id="7"/>
          <p:cNvSpPr txBox="true"/>
          <p:nvPr/>
        </p:nvSpPr>
        <p:spPr>
          <a:xfrm rot="0">
            <a:off x="5437424" y="6157087"/>
            <a:ext cx="5184106" cy="2804160"/>
          </a:xfrm>
          <a:prstGeom prst="rect">
            <a:avLst/>
          </a:prstGeom>
        </p:spPr>
        <p:txBody>
          <a:bodyPr anchor="t" rtlCol="false" tIns="0" lIns="0" bIns="0" rIns="0">
            <a:spAutoFit/>
          </a:bodyPr>
          <a:lstStyle/>
          <a:p>
            <a:pPr algn="just">
              <a:lnSpc>
                <a:spcPts val="3600"/>
              </a:lnSpc>
            </a:pPr>
            <a:r>
              <a:rPr lang="en-US" sz="2400">
                <a:solidFill>
                  <a:srgbClr val="125B50"/>
                </a:solidFill>
                <a:latin typeface="Agrandir Wide"/>
                <a:ea typeface="Agrandir Wide"/>
                <a:cs typeface="Agrandir Wide"/>
                <a:sym typeface="Agrandir Wide"/>
              </a:rPr>
              <a:t>Despite Rings of Power's </a:t>
            </a:r>
            <a:r>
              <a:rPr lang="en-US" sz="2400" b="true">
                <a:solidFill>
                  <a:srgbClr val="125B50"/>
                </a:solidFill>
                <a:latin typeface="Agrandir Wide Bold"/>
                <a:ea typeface="Agrandir Wide Bold"/>
                <a:cs typeface="Agrandir Wide Bold"/>
                <a:sym typeface="Agrandir Wide Bold"/>
              </a:rPr>
              <a:t>smaller audience</a:t>
            </a:r>
            <a:r>
              <a:rPr lang="en-US" sz="2400">
                <a:solidFill>
                  <a:srgbClr val="125B50"/>
                </a:solidFill>
                <a:latin typeface="Agrandir Wide"/>
                <a:ea typeface="Agrandir Wide"/>
                <a:cs typeface="Agrandir Wide"/>
                <a:sym typeface="Agrandir Wide"/>
              </a:rPr>
              <a:t> on Twitter, it seems to trend more </a:t>
            </a:r>
            <a:r>
              <a:rPr lang="en-US" sz="2400" b="true">
                <a:solidFill>
                  <a:srgbClr val="125B50"/>
                </a:solidFill>
                <a:latin typeface="Agrandir Wide Bold"/>
                <a:ea typeface="Agrandir Wide Bold"/>
                <a:cs typeface="Agrandir Wide Bold"/>
                <a:sym typeface="Agrandir Wide Bold"/>
              </a:rPr>
              <a:t>positively</a:t>
            </a:r>
            <a:r>
              <a:rPr lang="en-US" sz="2400">
                <a:solidFill>
                  <a:srgbClr val="125B50"/>
                </a:solidFill>
                <a:latin typeface="Agrandir Wide"/>
                <a:ea typeface="Agrandir Wide"/>
                <a:cs typeface="Agrandir Wide"/>
                <a:sym typeface="Agrandir Wide"/>
              </a:rPr>
              <a:t>. This might mean that RoP has a strong, niche fanbase.</a:t>
            </a:r>
          </a:p>
        </p:txBody>
      </p:sp>
      <p:sp>
        <p:nvSpPr>
          <p:cNvPr name="TextBox 8" id="8"/>
          <p:cNvSpPr txBox="true"/>
          <p:nvPr/>
        </p:nvSpPr>
        <p:spPr>
          <a:xfrm rot="0">
            <a:off x="139347" y="4070985"/>
            <a:ext cx="4745628" cy="1792973"/>
          </a:xfrm>
          <a:prstGeom prst="rect">
            <a:avLst/>
          </a:prstGeom>
        </p:spPr>
        <p:txBody>
          <a:bodyPr anchor="t" rtlCol="false" tIns="0" lIns="0" bIns="0" rIns="0">
            <a:spAutoFit/>
          </a:bodyPr>
          <a:lstStyle/>
          <a:p>
            <a:pPr algn="l">
              <a:lnSpc>
                <a:spcPts val="6715"/>
              </a:lnSpc>
            </a:pPr>
            <a:r>
              <a:rPr lang="en-US" sz="4800" b="true">
                <a:solidFill>
                  <a:srgbClr val="125B50"/>
                </a:solidFill>
                <a:latin typeface="Agrandir Wide Medium"/>
                <a:ea typeface="Agrandir Wide Medium"/>
                <a:cs typeface="Agrandir Wide Medium"/>
                <a:sym typeface="Agrandir Wide Medium"/>
              </a:rPr>
              <a:t>WHAT MIGHT</a:t>
            </a:r>
          </a:p>
          <a:p>
            <a:pPr algn="l">
              <a:lnSpc>
                <a:spcPts val="6719"/>
              </a:lnSpc>
            </a:pPr>
            <a:r>
              <a:rPr lang="en-US" sz="4800" b="true">
                <a:solidFill>
                  <a:srgbClr val="125B50"/>
                </a:solidFill>
                <a:latin typeface="Agrandir Wide Medium"/>
                <a:ea typeface="Agrandir Wide Medium"/>
                <a:cs typeface="Agrandir Wide Medium"/>
                <a:sym typeface="Agrandir Wide Medium"/>
              </a:rPr>
              <a:t>THIS MEAN?</a:t>
            </a:r>
          </a:p>
        </p:txBody>
      </p:sp>
      <p:sp>
        <p:nvSpPr>
          <p:cNvPr name="TextBox 9" id="9"/>
          <p:cNvSpPr txBox="true"/>
          <p:nvPr/>
        </p:nvSpPr>
        <p:spPr>
          <a:xfrm rot="0">
            <a:off x="14091936" y="9320357"/>
            <a:ext cx="3167364" cy="605790"/>
          </a:xfrm>
          <a:prstGeom prst="rect">
            <a:avLst/>
          </a:prstGeom>
        </p:spPr>
        <p:txBody>
          <a:bodyPr anchor="t" rtlCol="false" tIns="0" lIns="0" bIns="0" rIns="0">
            <a:spAutoFit/>
          </a:bodyPr>
          <a:lstStyle/>
          <a:p>
            <a:pPr algn="r">
              <a:lnSpc>
                <a:spcPts val="3358"/>
              </a:lnSpc>
            </a:pPr>
            <a:r>
              <a:rPr lang="en-US" sz="2400">
                <a:solidFill>
                  <a:srgbClr val="125B50"/>
                </a:solidFill>
                <a:latin typeface="Agrandir Wide Thin"/>
                <a:ea typeface="Agrandir Wide Thin"/>
                <a:cs typeface="Agrandir Wide Thin"/>
                <a:sym typeface="Agrandir Wide Thin"/>
              </a:rPr>
              <a:t>6</a:t>
            </a:r>
          </a:p>
        </p:txBody>
      </p:sp>
      <p:sp>
        <p:nvSpPr>
          <p:cNvPr name="TextBox 10" id="10"/>
          <p:cNvSpPr txBox="true"/>
          <p:nvPr/>
        </p:nvSpPr>
        <p:spPr>
          <a:xfrm rot="0">
            <a:off x="11650130" y="5194472"/>
            <a:ext cx="5857352" cy="927232"/>
          </a:xfrm>
          <a:prstGeom prst="rect">
            <a:avLst/>
          </a:prstGeom>
        </p:spPr>
        <p:txBody>
          <a:bodyPr anchor="t" rtlCol="false" tIns="0" lIns="0" bIns="0" rIns="0">
            <a:spAutoFit/>
          </a:bodyPr>
          <a:lstStyle/>
          <a:p>
            <a:pPr algn="l">
              <a:lnSpc>
                <a:spcPts val="3498"/>
              </a:lnSpc>
            </a:pPr>
            <a:r>
              <a:rPr lang="en-US" sz="2499" b="true">
                <a:solidFill>
                  <a:srgbClr val="125B50"/>
                </a:solidFill>
                <a:latin typeface="Agrandir Wide Thin Bold"/>
                <a:ea typeface="Agrandir Wide Thin Bold"/>
                <a:cs typeface="Agrandir Wide Thin Bold"/>
                <a:sym typeface="Agrandir Wide Thin Bold"/>
              </a:rPr>
              <a:t>AMERICAN EAST VS WEST COASTS</a:t>
            </a:r>
          </a:p>
        </p:txBody>
      </p:sp>
      <p:sp>
        <p:nvSpPr>
          <p:cNvPr name="TextBox 11" id="11"/>
          <p:cNvSpPr txBox="true"/>
          <p:nvPr/>
        </p:nvSpPr>
        <p:spPr>
          <a:xfrm rot="0">
            <a:off x="11650130" y="6157087"/>
            <a:ext cx="5857352" cy="3261360"/>
          </a:xfrm>
          <a:prstGeom prst="rect">
            <a:avLst/>
          </a:prstGeom>
        </p:spPr>
        <p:txBody>
          <a:bodyPr anchor="t" rtlCol="false" tIns="0" lIns="0" bIns="0" rIns="0">
            <a:spAutoFit/>
          </a:bodyPr>
          <a:lstStyle/>
          <a:p>
            <a:pPr algn="just">
              <a:lnSpc>
                <a:spcPts val="3600"/>
              </a:lnSpc>
            </a:pPr>
            <a:r>
              <a:rPr lang="en-US" sz="2400">
                <a:solidFill>
                  <a:srgbClr val="125B50"/>
                </a:solidFill>
                <a:latin typeface="Agrandir Wide Thin"/>
                <a:ea typeface="Agrandir Wide Thin"/>
                <a:cs typeface="Agrandir Wide Thin"/>
                <a:sym typeface="Agrandir Wide Thin"/>
              </a:rPr>
              <a:t>An odd discovery: </a:t>
            </a:r>
            <a:r>
              <a:rPr lang="en-US" sz="2400" b="true">
                <a:solidFill>
                  <a:srgbClr val="125B50"/>
                </a:solidFill>
                <a:latin typeface="Agrandir Wide Bold"/>
                <a:ea typeface="Agrandir Wide Bold"/>
                <a:cs typeface="Agrandir Wide Bold"/>
                <a:sym typeface="Agrandir Wide Bold"/>
              </a:rPr>
              <a:t>Rings of Power</a:t>
            </a:r>
            <a:r>
              <a:rPr lang="en-US" sz="2400">
                <a:solidFill>
                  <a:srgbClr val="125B50"/>
                </a:solidFill>
                <a:latin typeface="Agrandir Wide Thin"/>
                <a:ea typeface="Agrandir Wide Thin"/>
                <a:cs typeface="Agrandir Wide Thin"/>
                <a:sym typeface="Agrandir Wide Thin"/>
              </a:rPr>
              <a:t> tweets from the </a:t>
            </a:r>
            <a:r>
              <a:rPr lang="en-US" sz="2400" b="true">
                <a:solidFill>
                  <a:srgbClr val="125B50"/>
                </a:solidFill>
                <a:latin typeface="Agrandir Wide Bold"/>
                <a:ea typeface="Agrandir Wide Bold"/>
                <a:cs typeface="Agrandir Wide Bold"/>
                <a:sym typeface="Agrandir Wide Bold"/>
              </a:rPr>
              <a:t>west coast</a:t>
            </a:r>
            <a:r>
              <a:rPr lang="en-US" sz="2400">
                <a:solidFill>
                  <a:srgbClr val="125B50"/>
                </a:solidFill>
                <a:latin typeface="Agrandir Wide Thin"/>
                <a:ea typeface="Agrandir Wide Thin"/>
                <a:cs typeface="Agrandir Wide Thin"/>
                <a:sym typeface="Agrandir Wide Thin"/>
              </a:rPr>
              <a:t> (California, etc.) are significantly more liked than the east coast. </a:t>
            </a:r>
            <a:r>
              <a:rPr lang="en-US" sz="2400" b="true">
                <a:solidFill>
                  <a:srgbClr val="125B50"/>
                </a:solidFill>
                <a:latin typeface="Agrandir Wide Bold"/>
                <a:ea typeface="Agrandir Wide Bold"/>
                <a:cs typeface="Agrandir Wide Bold"/>
                <a:sym typeface="Agrandir Wide Bold"/>
              </a:rPr>
              <a:t>House of the Dragon</a:t>
            </a:r>
            <a:r>
              <a:rPr lang="en-US" sz="2400">
                <a:solidFill>
                  <a:srgbClr val="125B50"/>
                </a:solidFill>
                <a:latin typeface="Agrandir Wide Thin"/>
                <a:ea typeface="Agrandir Wide Thin"/>
                <a:cs typeface="Agrandir Wide Thin"/>
                <a:sym typeface="Agrandir Wide Thin"/>
              </a:rPr>
              <a:t> is more liked on the </a:t>
            </a:r>
            <a:r>
              <a:rPr lang="en-US" sz="2400" b="true">
                <a:solidFill>
                  <a:srgbClr val="125B50"/>
                </a:solidFill>
                <a:latin typeface="Agrandir Wide Bold"/>
                <a:ea typeface="Agrandir Wide Bold"/>
                <a:cs typeface="Agrandir Wide Bold"/>
                <a:sym typeface="Agrandir Wide Bold"/>
              </a:rPr>
              <a:t>east coast</a:t>
            </a:r>
            <a:r>
              <a:rPr lang="en-US" sz="2400">
                <a:solidFill>
                  <a:srgbClr val="125B50"/>
                </a:solidFill>
                <a:latin typeface="Agrandir Wide Thin"/>
                <a:ea typeface="Agrandir Wide Thin"/>
                <a:cs typeface="Agrandir Wide Thin"/>
                <a:sym typeface="Agrandir Wide Thin"/>
              </a:rPr>
              <a:t> than the west coast.</a:t>
            </a:r>
          </a:p>
        </p:txBody>
      </p:sp>
      <p:grpSp>
        <p:nvGrpSpPr>
          <p:cNvPr name="Group 12" id="12"/>
          <p:cNvGrpSpPr/>
          <p:nvPr/>
        </p:nvGrpSpPr>
        <p:grpSpPr>
          <a:xfrm rot="0">
            <a:off x="5432661" y="4862512"/>
            <a:ext cx="11831401" cy="9525"/>
            <a:chOff x="0" y="0"/>
            <a:chExt cx="15775201" cy="12700"/>
          </a:xfrm>
        </p:grpSpPr>
        <p:sp>
          <p:nvSpPr>
            <p:cNvPr name="Freeform 13" id="13"/>
            <p:cNvSpPr/>
            <p:nvPr/>
          </p:nvSpPr>
          <p:spPr>
            <a:xfrm flipH="false" flipV="false" rot="0">
              <a:off x="6350" y="0"/>
              <a:ext cx="15762478" cy="12700"/>
            </a:xfrm>
            <a:custGeom>
              <a:avLst/>
              <a:gdLst/>
              <a:ahLst/>
              <a:cxnLst/>
              <a:rect r="r" b="b" t="t" l="l"/>
              <a:pathLst>
                <a:path h="12700" w="15762478">
                  <a:moveTo>
                    <a:pt x="0" y="0"/>
                  </a:moveTo>
                  <a:lnTo>
                    <a:pt x="15762478" y="0"/>
                  </a:lnTo>
                  <a:lnTo>
                    <a:pt x="15762478" y="12700"/>
                  </a:lnTo>
                  <a:lnTo>
                    <a:pt x="0" y="12700"/>
                  </a:lnTo>
                  <a:close/>
                </a:path>
              </a:pathLst>
            </a:custGeom>
            <a:solidFill>
              <a:srgbClr val="125B50"/>
            </a:solidFill>
          </p:spPr>
        </p:sp>
      </p:grpSp>
      <p:grpSp>
        <p:nvGrpSpPr>
          <p:cNvPr name="Group 14" id="14"/>
          <p:cNvGrpSpPr/>
          <p:nvPr/>
        </p:nvGrpSpPr>
        <p:grpSpPr>
          <a:xfrm rot="5400000">
            <a:off x="7272435" y="4833049"/>
            <a:ext cx="7637272" cy="9525"/>
            <a:chOff x="0" y="0"/>
            <a:chExt cx="10183029" cy="12700"/>
          </a:xfrm>
        </p:grpSpPr>
        <p:sp>
          <p:nvSpPr>
            <p:cNvPr name="Freeform 15" id="15"/>
            <p:cNvSpPr/>
            <p:nvPr/>
          </p:nvSpPr>
          <p:spPr>
            <a:xfrm flipH="false" flipV="false" rot="0">
              <a:off x="6350" y="0"/>
              <a:ext cx="10170287" cy="12700"/>
            </a:xfrm>
            <a:custGeom>
              <a:avLst/>
              <a:gdLst/>
              <a:ahLst/>
              <a:cxnLst/>
              <a:rect r="r" b="b" t="t" l="l"/>
              <a:pathLst>
                <a:path h="12700" w="10170287">
                  <a:moveTo>
                    <a:pt x="0" y="0"/>
                  </a:moveTo>
                  <a:lnTo>
                    <a:pt x="10170287" y="0"/>
                  </a:lnTo>
                  <a:lnTo>
                    <a:pt x="10170287" y="12700"/>
                  </a:lnTo>
                  <a:lnTo>
                    <a:pt x="0" y="12700"/>
                  </a:lnTo>
                  <a:close/>
                </a:path>
              </a:pathLst>
            </a:custGeom>
            <a:solidFill>
              <a:srgbClr val="125B50"/>
            </a:solidFill>
          </p:spPr>
        </p:sp>
      </p:grpSp>
      <p:sp>
        <p:nvSpPr>
          <p:cNvPr name="Freeform 16" id="16"/>
          <p:cNvSpPr/>
          <p:nvPr/>
        </p:nvSpPr>
        <p:spPr>
          <a:xfrm flipH="false" flipV="false" rot="0">
            <a:off x="0" y="0"/>
            <a:ext cx="4408724" cy="691916"/>
          </a:xfrm>
          <a:custGeom>
            <a:avLst/>
            <a:gdLst/>
            <a:ahLst/>
            <a:cxnLst/>
            <a:rect r="r" b="b" t="t" l="l"/>
            <a:pathLst>
              <a:path h="691916" w="4408724">
                <a:moveTo>
                  <a:pt x="0" y="0"/>
                </a:moveTo>
                <a:lnTo>
                  <a:pt x="4408724" y="0"/>
                </a:lnTo>
                <a:lnTo>
                  <a:pt x="4408724" y="691916"/>
                </a:lnTo>
                <a:lnTo>
                  <a:pt x="0" y="691916"/>
                </a:lnTo>
                <a:lnTo>
                  <a:pt x="0" y="0"/>
                </a:lnTo>
                <a:close/>
              </a:path>
            </a:pathLst>
          </a:custGeom>
          <a:blipFill>
            <a:blip r:embed="rId2"/>
            <a:stretch>
              <a:fillRect l="-101776" t="-131887" r="-109419" b="-1090027"/>
            </a:stretch>
          </a:blipFill>
        </p:spPr>
      </p:sp>
      <p:sp>
        <p:nvSpPr>
          <p:cNvPr name="Freeform 17" id="17"/>
          <p:cNvSpPr/>
          <p:nvPr/>
        </p:nvSpPr>
        <p:spPr>
          <a:xfrm flipH="false" flipV="false" rot="0">
            <a:off x="0" y="9568007"/>
            <a:ext cx="4408724" cy="718993"/>
          </a:xfrm>
          <a:custGeom>
            <a:avLst/>
            <a:gdLst/>
            <a:ahLst/>
            <a:cxnLst/>
            <a:rect r="r" b="b" t="t" l="l"/>
            <a:pathLst>
              <a:path h="718993" w="4408724">
                <a:moveTo>
                  <a:pt x="0" y="0"/>
                </a:moveTo>
                <a:lnTo>
                  <a:pt x="4408724" y="0"/>
                </a:lnTo>
                <a:lnTo>
                  <a:pt x="4408724" y="718993"/>
                </a:lnTo>
                <a:lnTo>
                  <a:pt x="0" y="718993"/>
                </a:lnTo>
                <a:lnTo>
                  <a:pt x="0" y="0"/>
                </a:lnTo>
                <a:close/>
              </a:path>
            </a:pathLst>
          </a:custGeom>
          <a:blipFill>
            <a:blip r:embed="rId3"/>
            <a:stretch>
              <a:fillRect l="-101776" t="-123155" r="-109419" b="-1048976"/>
            </a:stretch>
          </a:blipFill>
        </p:spPr>
      </p:sp>
    </p:spTree>
  </p:cSld>
  <p:clrMapOvr>
    <a:masterClrMapping/>
  </p:clrMapOvr>
  <p:transition spd="slow">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Freeform 2" id="2"/>
          <p:cNvSpPr/>
          <p:nvPr/>
        </p:nvSpPr>
        <p:spPr>
          <a:xfrm flipH="false" flipV="false" rot="0">
            <a:off x="10999037" y="1606530"/>
            <a:ext cx="7288963" cy="7241595"/>
          </a:xfrm>
          <a:custGeom>
            <a:avLst/>
            <a:gdLst/>
            <a:ahLst/>
            <a:cxnLst/>
            <a:rect r="r" b="b" t="t" l="l"/>
            <a:pathLst>
              <a:path h="7241595" w="7288963">
                <a:moveTo>
                  <a:pt x="0" y="0"/>
                </a:moveTo>
                <a:lnTo>
                  <a:pt x="7288963" y="0"/>
                </a:lnTo>
                <a:lnTo>
                  <a:pt x="7288963" y="7241595"/>
                </a:lnTo>
                <a:lnTo>
                  <a:pt x="0" y="7241595"/>
                </a:lnTo>
                <a:lnTo>
                  <a:pt x="0" y="0"/>
                </a:lnTo>
                <a:close/>
              </a:path>
            </a:pathLst>
          </a:custGeom>
          <a:blipFill>
            <a:blip r:embed="rId2"/>
            <a:stretch>
              <a:fillRect l="-54413" t="-11179" r="-19809" b="-5727"/>
            </a:stretch>
          </a:blipFill>
        </p:spPr>
      </p:sp>
      <p:sp>
        <p:nvSpPr>
          <p:cNvPr name="TextBox 3" id="3"/>
          <p:cNvSpPr txBox="true"/>
          <p:nvPr/>
        </p:nvSpPr>
        <p:spPr>
          <a:xfrm rot="0">
            <a:off x="1028700" y="4365625"/>
            <a:ext cx="7145690" cy="1384301"/>
          </a:xfrm>
          <a:prstGeom prst="rect">
            <a:avLst/>
          </a:prstGeom>
        </p:spPr>
        <p:txBody>
          <a:bodyPr anchor="t" rtlCol="false" tIns="0" lIns="0" bIns="0" rIns="0">
            <a:spAutoFit/>
          </a:bodyPr>
          <a:lstStyle/>
          <a:p>
            <a:pPr algn="l">
              <a:lnSpc>
                <a:spcPts val="8000"/>
              </a:lnSpc>
            </a:pPr>
            <a:r>
              <a:rPr lang="en-US" sz="8000" b="true">
                <a:solidFill>
                  <a:srgbClr val="125B50"/>
                </a:solidFill>
                <a:latin typeface="Agrandir Wide Medium"/>
                <a:ea typeface="Agrandir Wide Medium"/>
                <a:cs typeface="Agrandir Wide Medium"/>
                <a:sym typeface="Agrandir Wide Medium"/>
              </a:rPr>
              <a:t>THANK YOU</a:t>
            </a:r>
          </a:p>
        </p:txBody>
      </p:sp>
      <p:sp>
        <p:nvSpPr>
          <p:cNvPr name="TextBox 4" id="4"/>
          <p:cNvSpPr txBox="true"/>
          <p:nvPr/>
        </p:nvSpPr>
        <p:spPr>
          <a:xfrm rot="0">
            <a:off x="1028700" y="8242335"/>
            <a:ext cx="5913783" cy="605790"/>
          </a:xfrm>
          <a:prstGeom prst="rect">
            <a:avLst/>
          </a:prstGeom>
        </p:spPr>
        <p:txBody>
          <a:bodyPr anchor="t" rtlCol="false" tIns="0" lIns="0" bIns="0" rIns="0">
            <a:spAutoFit/>
          </a:bodyPr>
          <a:lstStyle/>
          <a:p>
            <a:pPr algn="l">
              <a:lnSpc>
                <a:spcPts val="3358"/>
              </a:lnSpc>
            </a:pPr>
            <a:r>
              <a:rPr lang="en-US" sz="2400">
                <a:solidFill>
                  <a:srgbClr val="125B50"/>
                </a:solidFill>
                <a:latin typeface="Agrandir Wide Thin"/>
                <a:ea typeface="Agrandir Wide Thin"/>
                <a:cs typeface="Agrandir Wide Thin"/>
                <a:sym typeface="Agrandir Wide Thin"/>
              </a:rPr>
              <a:t>Group 4</a:t>
            </a:r>
          </a:p>
        </p:txBody>
      </p:sp>
      <p:sp>
        <p:nvSpPr>
          <p:cNvPr name="TextBox 5" id="5"/>
          <p:cNvSpPr txBox="true"/>
          <p:nvPr/>
        </p:nvSpPr>
        <p:spPr>
          <a:xfrm rot="0">
            <a:off x="14091936" y="422910"/>
            <a:ext cx="3167364" cy="605790"/>
          </a:xfrm>
          <a:prstGeom prst="rect">
            <a:avLst/>
          </a:prstGeom>
        </p:spPr>
        <p:txBody>
          <a:bodyPr anchor="t" rtlCol="false" tIns="0" lIns="0" bIns="0" rIns="0">
            <a:spAutoFit/>
          </a:bodyPr>
          <a:lstStyle/>
          <a:p>
            <a:pPr algn="r">
              <a:lnSpc>
                <a:spcPts val="3358"/>
              </a:lnSpc>
            </a:pPr>
            <a:r>
              <a:rPr lang="en-US" sz="2400">
                <a:solidFill>
                  <a:srgbClr val="125B50"/>
                </a:solidFill>
                <a:latin typeface="Agrandir Wide Thin"/>
                <a:ea typeface="Agrandir Wide Thin"/>
                <a:cs typeface="Agrandir Wide Thin"/>
                <a:sym typeface="Agrandir Wide Thin"/>
              </a:rPr>
              <a:t>Final Assignment</a:t>
            </a:r>
          </a:p>
        </p:txBody>
      </p:sp>
      <p:sp>
        <p:nvSpPr>
          <p:cNvPr name="TextBox 6" id="6"/>
          <p:cNvSpPr txBox="true"/>
          <p:nvPr/>
        </p:nvSpPr>
        <p:spPr>
          <a:xfrm rot="0">
            <a:off x="1028700" y="7836570"/>
            <a:ext cx="2956891" cy="605790"/>
          </a:xfrm>
          <a:prstGeom prst="rect">
            <a:avLst/>
          </a:prstGeom>
        </p:spPr>
        <p:txBody>
          <a:bodyPr anchor="t" rtlCol="false" tIns="0" lIns="0" bIns="0" rIns="0">
            <a:spAutoFit/>
          </a:bodyPr>
          <a:lstStyle/>
          <a:p>
            <a:pPr algn="l">
              <a:lnSpc>
                <a:spcPts val="3358"/>
              </a:lnSpc>
            </a:pPr>
            <a:r>
              <a:rPr lang="en-US" sz="2400">
                <a:solidFill>
                  <a:srgbClr val="125B50"/>
                </a:solidFill>
                <a:latin typeface="Agrandir Wide Thin"/>
                <a:ea typeface="Agrandir Wide Thin"/>
                <a:cs typeface="Agrandir Wide Thin"/>
                <a:sym typeface="Agrandir Wide Thin"/>
              </a:rPr>
              <a:t>2023 March 27</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5437424" y="704850"/>
            <a:ext cx="3545891" cy="804546"/>
          </a:xfrm>
          <a:prstGeom prst="rect">
            <a:avLst/>
          </a:prstGeom>
        </p:spPr>
        <p:txBody>
          <a:bodyPr anchor="t" rtlCol="false" tIns="0" lIns="0" bIns="0" rIns="0">
            <a:spAutoFit/>
          </a:bodyPr>
          <a:lstStyle/>
          <a:p>
            <a:pPr algn="l">
              <a:lnSpc>
                <a:spcPts val="4479"/>
              </a:lnSpc>
            </a:pPr>
            <a:r>
              <a:rPr lang="en-US" sz="3199" b="true">
                <a:solidFill>
                  <a:srgbClr val="125B50"/>
                </a:solidFill>
                <a:latin typeface="Agrandir Wide Thin Bold"/>
                <a:ea typeface="Agrandir Wide Thin Bold"/>
                <a:cs typeface="Agrandir Wide Thin Bold"/>
                <a:sym typeface="Agrandir Wide Thin Bold"/>
              </a:rPr>
              <a:t>Data Scraping</a:t>
            </a:r>
          </a:p>
        </p:txBody>
      </p:sp>
      <p:sp>
        <p:nvSpPr>
          <p:cNvPr name="TextBox 3" id="3"/>
          <p:cNvSpPr txBox="true"/>
          <p:nvPr/>
        </p:nvSpPr>
        <p:spPr>
          <a:xfrm rot="0">
            <a:off x="5437424" y="1734141"/>
            <a:ext cx="5184106" cy="1264920"/>
          </a:xfrm>
          <a:prstGeom prst="rect">
            <a:avLst/>
          </a:prstGeom>
        </p:spPr>
        <p:txBody>
          <a:bodyPr anchor="t" rtlCol="false" tIns="0" lIns="0" bIns="0" rIns="0">
            <a:spAutoFit/>
          </a:bodyPr>
          <a:lstStyle/>
          <a:p>
            <a:pPr algn="just">
              <a:lnSpc>
                <a:spcPts val="4199"/>
              </a:lnSpc>
            </a:pPr>
            <a:r>
              <a:rPr lang="en-US" sz="2799">
                <a:solidFill>
                  <a:srgbClr val="125B50"/>
                </a:solidFill>
                <a:latin typeface="Agrandir Wide Thin"/>
                <a:ea typeface="Agrandir Wide Thin"/>
                <a:cs typeface="Agrandir Wide Thin"/>
                <a:sym typeface="Agrandir Wide Thin"/>
              </a:rPr>
              <a:t>Collecting data off of Twitter</a:t>
            </a:r>
          </a:p>
        </p:txBody>
      </p:sp>
      <p:sp>
        <p:nvSpPr>
          <p:cNvPr name="TextBox 4" id="4"/>
          <p:cNvSpPr txBox="true"/>
          <p:nvPr/>
        </p:nvSpPr>
        <p:spPr>
          <a:xfrm rot="0">
            <a:off x="11650130" y="704850"/>
            <a:ext cx="3545891" cy="804546"/>
          </a:xfrm>
          <a:prstGeom prst="rect">
            <a:avLst/>
          </a:prstGeom>
        </p:spPr>
        <p:txBody>
          <a:bodyPr anchor="t" rtlCol="false" tIns="0" lIns="0" bIns="0" rIns="0">
            <a:spAutoFit/>
          </a:bodyPr>
          <a:lstStyle/>
          <a:p>
            <a:pPr algn="l">
              <a:lnSpc>
                <a:spcPts val="4479"/>
              </a:lnSpc>
            </a:pPr>
            <a:r>
              <a:rPr lang="en-US" sz="3199" b="true">
                <a:solidFill>
                  <a:srgbClr val="125B50"/>
                </a:solidFill>
                <a:latin typeface="Agrandir Wide Thin Bold"/>
                <a:ea typeface="Agrandir Wide Thin Bold"/>
                <a:cs typeface="Agrandir Wide Thin Bold"/>
                <a:sym typeface="Agrandir Wide Thin Bold"/>
              </a:rPr>
              <a:t>Data Cleaning</a:t>
            </a:r>
          </a:p>
        </p:txBody>
      </p:sp>
      <p:sp>
        <p:nvSpPr>
          <p:cNvPr name="TextBox 5" id="5"/>
          <p:cNvSpPr txBox="true"/>
          <p:nvPr/>
        </p:nvSpPr>
        <p:spPr>
          <a:xfrm rot="0">
            <a:off x="11650130" y="1734141"/>
            <a:ext cx="5609170" cy="1264920"/>
          </a:xfrm>
          <a:prstGeom prst="rect">
            <a:avLst/>
          </a:prstGeom>
        </p:spPr>
        <p:txBody>
          <a:bodyPr anchor="t" rtlCol="false" tIns="0" lIns="0" bIns="0" rIns="0">
            <a:spAutoFit/>
          </a:bodyPr>
          <a:lstStyle/>
          <a:p>
            <a:pPr algn="just">
              <a:lnSpc>
                <a:spcPts val="4199"/>
              </a:lnSpc>
            </a:pPr>
            <a:r>
              <a:rPr lang="en-US" sz="2799">
                <a:solidFill>
                  <a:srgbClr val="125B50"/>
                </a:solidFill>
                <a:latin typeface="Agrandir Wide Thin"/>
                <a:ea typeface="Agrandir Wide Thin"/>
                <a:cs typeface="Agrandir Wide Thin"/>
                <a:sym typeface="Agrandir Wide Thin"/>
              </a:rPr>
              <a:t>Preparing the data for insights</a:t>
            </a:r>
          </a:p>
        </p:txBody>
      </p:sp>
      <p:sp>
        <p:nvSpPr>
          <p:cNvPr name="TextBox 6" id="6"/>
          <p:cNvSpPr txBox="true"/>
          <p:nvPr/>
        </p:nvSpPr>
        <p:spPr>
          <a:xfrm rot="0">
            <a:off x="5437424" y="5108747"/>
            <a:ext cx="4381160" cy="804546"/>
          </a:xfrm>
          <a:prstGeom prst="rect">
            <a:avLst/>
          </a:prstGeom>
        </p:spPr>
        <p:txBody>
          <a:bodyPr anchor="t" rtlCol="false" tIns="0" lIns="0" bIns="0" rIns="0">
            <a:spAutoFit/>
          </a:bodyPr>
          <a:lstStyle/>
          <a:p>
            <a:pPr algn="l">
              <a:lnSpc>
                <a:spcPts val="4479"/>
              </a:lnSpc>
            </a:pPr>
            <a:r>
              <a:rPr lang="en-US" sz="3199" b="true">
                <a:solidFill>
                  <a:srgbClr val="125B50"/>
                </a:solidFill>
                <a:latin typeface="Agrandir Wide Thin Bold"/>
                <a:ea typeface="Agrandir Wide Thin Bold"/>
                <a:cs typeface="Agrandir Wide Thin Bold"/>
                <a:sym typeface="Agrandir Wide Thin Bold"/>
              </a:rPr>
              <a:t>Sentiment Analysis</a:t>
            </a:r>
          </a:p>
        </p:txBody>
      </p:sp>
      <p:sp>
        <p:nvSpPr>
          <p:cNvPr name="TextBox 7" id="7"/>
          <p:cNvSpPr txBox="true"/>
          <p:nvPr/>
        </p:nvSpPr>
        <p:spPr>
          <a:xfrm rot="0">
            <a:off x="5437424" y="6138037"/>
            <a:ext cx="5184106" cy="1264920"/>
          </a:xfrm>
          <a:prstGeom prst="rect">
            <a:avLst/>
          </a:prstGeom>
        </p:spPr>
        <p:txBody>
          <a:bodyPr anchor="t" rtlCol="false" tIns="0" lIns="0" bIns="0" rIns="0">
            <a:spAutoFit/>
          </a:bodyPr>
          <a:lstStyle/>
          <a:p>
            <a:pPr algn="just">
              <a:lnSpc>
                <a:spcPts val="4199"/>
              </a:lnSpc>
            </a:pPr>
            <a:r>
              <a:rPr lang="en-US" sz="2799">
                <a:solidFill>
                  <a:srgbClr val="125B50"/>
                </a:solidFill>
                <a:latin typeface="Agrandir Wide Thin"/>
                <a:ea typeface="Agrandir Wide Thin"/>
                <a:cs typeface="Agrandir Wide Thin"/>
                <a:sym typeface="Agrandir Wide Thin"/>
              </a:rPr>
              <a:t>Analysing sentiment behind each tweet</a:t>
            </a:r>
          </a:p>
        </p:txBody>
      </p:sp>
      <p:sp>
        <p:nvSpPr>
          <p:cNvPr name="TextBox 8" id="8"/>
          <p:cNvSpPr txBox="true"/>
          <p:nvPr/>
        </p:nvSpPr>
        <p:spPr>
          <a:xfrm rot="0">
            <a:off x="197827" y="3645731"/>
            <a:ext cx="5610340" cy="1886955"/>
          </a:xfrm>
          <a:prstGeom prst="rect">
            <a:avLst/>
          </a:prstGeom>
        </p:spPr>
        <p:txBody>
          <a:bodyPr anchor="t" rtlCol="false" tIns="0" lIns="0" bIns="0" rIns="0">
            <a:spAutoFit/>
          </a:bodyPr>
          <a:lstStyle/>
          <a:p>
            <a:pPr algn="l">
              <a:lnSpc>
                <a:spcPts val="6244"/>
              </a:lnSpc>
            </a:pPr>
            <a:r>
              <a:rPr lang="en-US" sz="4460" b="true">
                <a:solidFill>
                  <a:srgbClr val="125B50"/>
                </a:solidFill>
                <a:latin typeface="Agrandir Wide Medium"/>
                <a:ea typeface="Agrandir Wide Medium"/>
                <a:cs typeface="Agrandir Wide Medium"/>
                <a:sym typeface="Agrandir Wide Medium"/>
              </a:rPr>
              <a:t>PROJECT BACKGROUND</a:t>
            </a:r>
          </a:p>
        </p:txBody>
      </p:sp>
      <p:sp>
        <p:nvSpPr>
          <p:cNvPr name="TextBox 9" id="9"/>
          <p:cNvSpPr txBox="true"/>
          <p:nvPr/>
        </p:nvSpPr>
        <p:spPr>
          <a:xfrm rot="0">
            <a:off x="11650130" y="5108747"/>
            <a:ext cx="3545891" cy="804546"/>
          </a:xfrm>
          <a:prstGeom prst="rect">
            <a:avLst/>
          </a:prstGeom>
        </p:spPr>
        <p:txBody>
          <a:bodyPr anchor="t" rtlCol="false" tIns="0" lIns="0" bIns="0" rIns="0">
            <a:spAutoFit/>
          </a:bodyPr>
          <a:lstStyle/>
          <a:p>
            <a:pPr algn="l">
              <a:lnSpc>
                <a:spcPts val="4479"/>
              </a:lnSpc>
            </a:pPr>
            <a:r>
              <a:rPr lang="en-US" sz="3199" b="true">
                <a:solidFill>
                  <a:srgbClr val="125B50"/>
                </a:solidFill>
                <a:latin typeface="Agrandir Wide Thin Bold"/>
                <a:ea typeface="Agrandir Wide Thin Bold"/>
                <a:cs typeface="Agrandir Wide Thin Bold"/>
                <a:sym typeface="Agrandir Wide Thin Bold"/>
              </a:rPr>
              <a:t>Visualisation</a:t>
            </a:r>
          </a:p>
        </p:txBody>
      </p:sp>
      <p:sp>
        <p:nvSpPr>
          <p:cNvPr name="TextBox 10" id="10"/>
          <p:cNvSpPr txBox="true"/>
          <p:nvPr/>
        </p:nvSpPr>
        <p:spPr>
          <a:xfrm rot="0">
            <a:off x="11650130" y="6138037"/>
            <a:ext cx="5609170" cy="1264920"/>
          </a:xfrm>
          <a:prstGeom prst="rect">
            <a:avLst/>
          </a:prstGeom>
        </p:spPr>
        <p:txBody>
          <a:bodyPr anchor="t" rtlCol="false" tIns="0" lIns="0" bIns="0" rIns="0">
            <a:spAutoFit/>
          </a:bodyPr>
          <a:lstStyle/>
          <a:p>
            <a:pPr algn="just">
              <a:lnSpc>
                <a:spcPts val="4199"/>
              </a:lnSpc>
            </a:pPr>
            <a:r>
              <a:rPr lang="en-US" sz="2799">
                <a:solidFill>
                  <a:srgbClr val="125B50"/>
                </a:solidFill>
                <a:latin typeface="Agrandir Wide Thin"/>
                <a:ea typeface="Agrandir Wide Thin"/>
                <a:cs typeface="Agrandir Wide Thin"/>
                <a:sym typeface="Agrandir Wide Thin"/>
              </a:rPr>
              <a:t>Visualising and summarising results</a:t>
            </a:r>
          </a:p>
        </p:txBody>
      </p:sp>
      <p:grpSp>
        <p:nvGrpSpPr>
          <p:cNvPr name="Group 11" id="11"/>
          <p:cNvGrpSpPr/>
          <p:nvPr/>
        </p:nvGrpSpPr>
        <p:grpSpPr>
          <a:xfrm rot="0">
            <a:off x="5432661" y="4862512"/>
            <a:ext cx="11831401" cy="9525"/>
            <a:chOff x="0" y="0"/>
            <a:chExt cx="15775201" cy="12700"/>
          </a:xfrm>
        </p:grpSpPr>
        <p:sp>
          <p:nvSpPr>
            <p:cNvPr name="Freeform 12" id="12"/>
            <p:cNvSpPr/>
            <p:nvPr/>
          </p:nvSpPr>
          <p:spPr>
            <a:xfrm flipH="false" flipV="false" rot="0">
              <a:off x="6350" y="0"/>
              <a:ext cx="15762478" cy="12700"/>
            </a:xfrm>
            <a:custGeom>
              <a:avLst/>
              <a:gdLst/>
              <a:ahLst/>
              <a:cxnLst/>
              <a:rect r="r" b="b" t="t" l="l"/>
              <a:pathLst>
                <a:path h="12700" w="15762478">
                  <a:moveTo>
                    <a:pt x="0" y="0"/>
                  </a:moveTo>
                  <a:lnTo>
                    <a:pt x="15762478" y="0"/>
                  </a:lnTo>
                  <a:lnTo>
                    <a:pt x="15762478" y="12700"/>
                  </a:lnTo>
                  <a:lnTo>
                    <a:pt x="0" y="12700"/>
                  </a:lnTo>
                  <a:close/>
                </a:path>
              </a:pathLst>
            </a:custGeom>
            <a:solidFill>
              <a:srgbClr val="125B50"/>
            </a:solidFill>
          </p:spPr>
        </p:sp>
      </p:grpSp>
      <p:grpSp>
        <p:nvGrpSpPr>
          <p:cNvPr name="Group 13" id="13"/>
          <p:cNvGrpSpPr/>
          <p:nvPr/>
        </p:nvGrpSpPr>
        <p:grpSpPr>
          <a:xfrm rot="5400000">
            <a:off x="7272435" y="4833049"/>
            <a:ext cx="7637272" cy="9525"/>
            <a:chOff x="0" y="0"/>
            <a:chExt cx="10183029" cy="12700"/>
          </a:xfrm>
        </p:grpSpPr>
        <p:sp>
          <p:nvSpPr>
            <p:cNvPr name="Freeform 14" id="14"/>
            <p:cNvSpPr/>
            <p:nvPr/>
          </p:nvSpPr>
          <p:spPr>
            <a:xfrm flipH="false" flipV="false" rot="0">
              <a:off x="6350" y="0"/>
              <a:ext cx="10170287" cy="12700"/>
            </a:xfrm>
            <a:custGeom>
              <a:avLst/>
              <a:gdLst/>
              <a:ahLst/>
              <a:cxnLst/>
              <a:rect r="r" b="b" t="t" l="l"/>
              <a:pathLst>
                <a:path h="12700" w="10170287">
                  <a:moveTo>
                    <a:pt x="0" y="0"/>
                  </a:moveTo>
                  <a:lnTo>
                    <a:pt x="10170287" y="0"/>
                  </a:lnTo>
                  <a:lnTo>
                    <a:pt x="10170287" y="12700"/>
                  </a:lnTo>
                  <a:lnTo>
                    <a:pt x="0" y="12700"/>
                  </a:lnTo>
                  <a:close/>
                </a:path>
              </a:pathLst>
            </a:custGeom>
            <a:solidFill>
              <a:srgbClr val="125B50"/>
            </a:solidFill>
          </p:spPr>
        </p:sp>
      </p:grpSp>
      <p:sp>
        <p:nvSpPr>
          <p:cNvPr name="Freeform 15" id="15"/>
          <p:cNvSpPr/>
          <p:nvPr/>
        </p:nvSpPr>
        <p:spPr>
          <a:xfrm flipH="false" flipV="false" rot="0">
            <a:off x="0" y="0"/>
            <a:ext cx="4408724" cy="691916"/>
          </a:xfrm>
          <a:custGeom>
            <a:avLst/>
            <a:gdLst/>
            <a:ahLst/>
            <a:cxnLst/>
            <a:rect r="r" b="b" t="t" l="l"/>
            <a:pathLst>
              <a:path h="691916" w="4408724">
                <a:moveTo>
                  <a:pt x="0" y="0"/>
                </a:moveTo>
                <a:lnTo>
                  <a:pt x="4408724" y="0"/>
                </a:lnTo>
                <a:lnTo>
                  <a:pt x="4408724" y="691916"/>
                </a:lnTo>
                <a:lnTo>
                  <a:pt x="0" y="691916"/>
                </a:lnTo>
                <a:lnTo>
                  <a:pt x="0" y="0"/>
                </a:lnTo>
                <a:close/>
              </a:path>
            </a:pathLst>
          </a:custGeom>
          <a:blipFill>
            <a:blip r:embed="rId3"/>
            <a:stretch>
              <a:fillRect l="-101776" t="-131887" r="-109419" b="-1090027"/>
            </a:stretch>
          </a:blipFill>
        </p:spPr>
      </p:sp>
      <p:sp>
        <p:nvSpPr>
          <p:cNvPr name="Freeform 16" id="16"/>
          <p:cNvSpPr/>
          <p:nvPr/>
        </p:nvSpPr>
        <p:spPr>
          <a:xfrm flipH="false" flipV="false" rot="0">
            <a:off x="0" y="9568007"/>
            <a:ext cx="4408724" cy="718993"/>
          </a:xfrm>
          <a:custGeom>
            <a:avLst/>
            <a:gdLst/>
            <a:ahLst/>
            <a:cxnLst/>
            <a:rect r="r" b="b" t="t" l="l"/>
            <a:pathLst>
              <a:path h="718993" w="4408724">
                <a:moveTo>
                  <a:pt x="0" y="0"/>
                </a:moveTo>
                <a:lnTo>
                  <a:pt x="4408724" y="0"/>
                </a:lnTo>
                <a:lnTo>
                  <a:pt x="4408724" y="718993"/>
                </a:lnTo>
                <a:lnTo>
                  <a:pt x="0" y="718993"/>
                </a:lnTo>
                <a:lnTo>
                  <a:pt x="0" y="0"/>
                </a:lnTo>
                <a:close/>
              </a:path>
            </a:pathLst>
          </a:custGeom>
          <a:blipFill>
            <a:blip r:embed="rId4"/>
            <a:stretch>
              <a:fillRect l="-101776" t="-123155" r="-109419" b="-1048976"/>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1028700" y="4065270"/>
            <a:ext cx="4536910" cy="1163955"/>
          </a:xfrm>
          <a:prstGeom prst="rect">
            <a:avLst/>
          </a:prstGeom>
        </p:spPr>
        <p:txBody>
          <a:bodyPr anchor="t" rtlCol="false" tIns="0" lIns="0" bIns="0" rIns="0">
            <a:spAutoFit/>
          </a:bodyPr>
          <a:lstStyle/>
          <a:p>
            <a:pPr algn="l">
              <a:lnSpc>
                <a:spcPts val="6719"/>
              </a:lnSpc>
            </a:pPr>
            <a:r>
              <a:rPr lang="en-US" sz="4800" b="true">
                <a:solidFill>
                  <a:srgbClr val="125B50"/>
                </a:solidFill>
                <a:latin typeface="Agrandir Wide Medium"/>
                <a:ea typeface="Agrandir Wide Medium"/>
                <a:cs typeface="Agrandir Wide Medium"/>
                <a:sym typeface="Agrandir Wide Medium"/>
              </a:rPr>
              <a:t>TOOLS USED</a:t>
            </a:r>
          </a:p>
        </p:txBody>
      </p:sp>
      <p:sp>
        <p:nvSpPr>
          <p:cNvPr name="TextBox 3" id="3"/>
          <p:cNvSpPr txBox="true"/>
          <p:nvPr/>
        </p:nvSpPr>
        <p:spPr>
          <a:xfrm rot="0">
            <a:off x="1028700" y="5768340"/>
            <a:ext cx="12142907" cy="3068930"/>
          </a:xfrm>
          <a:prstGeom prst="rect">
            <a:avLst/>
          </a:prstGeom>
        </p:spPr>
        <p:txBody>
          <a:bodyPr anchor="t" rtlCol="false" tIns="0" lIns="0" bIns="0" rIns="0">
            <a:spAutoFit/>
          </a:bodyPr>
          <a:lstStyle/>
          <a:p>
            <a:pPr algn="just">
              <a:lnSpc>
                <a:spcPts val="4798"/>
              </a:lnSpc>
            </a:pPr>
            <a:r>
              <a:rPr lang="en-US" sz="3199">
                <a:solidFill>
                  <a:srgbClr val="125B50"/>
                </a:solidFill>
                <a:latin typeface="Agrandir Wide Thin"/>
                <a:ea typeface="Agrandir Wide Thin"/>
                <a:cs typeface="Agrandir Wide Thin"/>
                <a:sym typeface="Agrandir Wide Thin"/>
              </a:rPr>
              <a:t>Python libraries:</a:t>
            </a:r>
          </a:p>
          <a:p>
            <a:pPr algn="just" marL="731397" indent="-243799" lvl="2">
              <a:lnSpc>
                <a:spcPts val="4798"/>
              </a:lnSpc>
              <a:buFont typeface="Arial"/>
              <a:buChar char="⚬"/>
            </a:pPr>
            <a:r>
              <a:rPr lang="en-US" sz="3199">
                <a:solidFill>
                  <a:srgbClr val="125B50"/>
                </a:solidFill>
                <a:latin typeface="Agrandir Wide Thin"/>
                <a:ea typeface="Agrandir Wide Thin"/>
                <a:cs typeface="Agrandir Wide Thin"/>
                <a:sym typeface="Agrandir Wide Thin"/>
              </a:rPr>
              <a:t>Snscrape</a:t>
            </a:r>
          </a:p>
          <a:p>
            <a:pPr algn="just" marL="731397" indent="-243799" lvl="2">
              <a:lnSpc>
                <a:spcPts val="4798"/>
              </a:lnSpc>
              <a:buFont typeface="Arial"/>
              <a:buChar char="⚬"/>
            </a:pPr>
            <a:r>
              <a:rPr lang="en-US" sz="3199">
                <a:solidFill>
                  <a:srgbClr val="125B50"/>
                </a:solidFill>
                <a:latin typeface="Agrandir Wide Thin"/>
                <a:ea typeface="Agrandir Wide Thin"/>
                <a:cs typeface="Agrandir Wide Thin"/>
                <a:sym typeface="Agrandir Wide Thin"/>
              </a:rPr>
              <a:t>Pandas + re</a:t>
            </a:r>
          </a:p>
          <a:p>
            <a:pPr algn="just" marL="731397" indent="-243799" lvl="2">
              <a:lnSpc>
                <a:spcPts val="4798"/>
              </a:lnSpc>
              <a:buFont typeface="Arial"/>
              <a:buChar char="⚬"/>
            </a:pPr>
            <a:r>
              <a:rPr lang="en-US" sz="3199">
                <a:solidFill>
                  <a:srgbClr val="125B50"/>
                </a:solidFill>
                <a:latin typeface="Agrandir Wide Thin"/>
                <a:ea typeface="Agrandir Wide Thin"/>
                <a:cs typeface="Agrandir Wide Thin"/>
                <a:sym typeface="Agrandir Wide Thin"/>
              </a:rPr>
              <a:t>VADER-Sentiment Analysis</a:t>
            </a:r>
          </a:p>
          <a:p>
            <a:pPr algn="just" marL="731397" indent="-243799" lvl="2">
              <a:lnSpc>
                <a:spcPts val="4798"/>
              </a:lnSpc>
              <a:buFont typeface="Arial"/>
              <a:buChar char="⚬"/>
            </a:pPr>
            <a:r>
              <a:rPr lang="en-US" sz="3199">
                <a:solidFill>
                  <a:srgbClr val="125B50"/>
                </a:solidFill>
                <a:latin typeface="Agrandir Wide Thin"/>
                <a:ea typeface="Agrandir Wide Thin"/>
                <a:cs typeface="Agrandir Wide Thin"/>
                <a:sym typeface="Agrandir Wide Thin"/>
              </a:rPr>
              <a:t>Matplotlib</a:t>
            </a:r>
          </a:p>
        </p:txBody>
      </p:sp>
      <p:sp>
        <p:nvSpPr>
          <p:cNvPr name="Freeform 4" id="4"/>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3"/>
            <a:stretch>
              <a:fillRect l="0" t="-65162" r="0" b="-225571"/>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5206093" y="4029392"/>
            <a:ext cx="7875813" cy="1599566"/>
          </a:xfrm>
          <a:prstGeom prst="rect">
            <a:avLst/>
          </a:prstGeom>
        </p:spPr>
        <p:txBody>
          <a:bodyPr anchor="t" rtlCol="false" tIns="0" lIns="0" bIns="0" rIns="0">
            <a:spAutoFit/>
          </a:bodyPr>
          <a:lstStyle/>
          <a:p>
            <a:pPr algn="l">
              <a:lnSpc>
                <a:spcPts val="8958"/>
              </a:lnSpc>
            </a:pPr>
            <a:r>
              <a:rPr lang="en-US" sz="6398" b="true">
                <a:solidFill>
                  <a:srgbClr val="125B50"/>
                </a:solidFill>
                <a:latin typeface="Agrandir Wide Medium"/>
                <a:ea typeface="Agrandir Wide Medium"/>
                <a:cs typeface="Agrandir Wide Medium"/>
                <a:sym typeface="Agrandir Wide Medium"/>
              </a:rPr>
              <a:t>DATA SCRAPING</a:t>
            </a:r>
          </a:p>
        </p:txBody>
      </p:sp>
      <p:sp>
        <p:nvSpPr>
          <p:cNvPr name="Freeform 3" id="3"/>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3"/>
            <a:stretch>
              <a:fillRect l="0" t="-65162" r="0" b="-225571"/>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3352500" y="1303628"/>
            <a:ext cx="9959407" cy="944880"/>
          </a:xfrm>
          <a:prstGeom prst="rect">
            <a:avLst/>
          </a:prstGeom>
        </p:spPr>
        <p:txBody>
          <a:bodyPr anchor="t" rtlCol="false" tIns="0" lIns="0" bIns="0" rIns="0">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SNSCRAPE</a:t>
            </a:r>
          </a:p>
        </p:txBody>
      </p:sp>
      <p:sp>
        <p:nvSpPr>
          <p:cNvPr name="TextBox 3" id="3"/>
          <p:cNvSpPr txBox="true"/>
          <p:nvPr/>
        </p:nvSpPr>
        <p:spPr>
          <a:xfrm rot="0">
            <a:off x="3352500" y="2878045"/>
            <a:ext cx="11715580" cy="2836955"/>
          </a:xfrm>
          <a:prstGeom prst="rect">
            <a:avLst/>
          </a:prstGeom>
        </p:spPr>
        <p:txBody>
          <a:bodyPr anchor="t" rtlCol="false" tIns="0" lIns="0" bIns="0" rIns="0">
            <a:spAutoFit/>
          </a:bodyPr>
          <a:lstStyle/>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JSON fetching using Twitter Public API</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Generates new random user agents to avoid blocking</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Includes cursor pagination and empty page fail safes</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Allows for almost limitless scraping without reaching API limits</a:t>
            </a:r>
          </a:p>
          <a:p>
            <a:pPr algn="just" marL="656172" indent="-328086" lvl="1">
              <a:lnSpc>
                <a:spcPts val="4558"/>
              </a:lnSpc>
              <a:buFont typeface="Arial"/>
              <a:buChar char="•"/>
            </a:pPr>
            <a:r>
              <a:rPr lang="en-US" sz="3039">
                <a:solidFill>
                  <a:srgbClr val="125B50"/>
                </a:solidFill>
                <a:latin typeface="Glacial Indifference"/>
                <a:ea typeface="Glacial Indifference"/>
                <a:cs typeface="Glacial Indifference"/>
                <a:sym typeface="Glacial Indifference"/>
              </a:rPr>
              <a:t>Can do other social media platforms as well</a:t>
            </a:r>
          </a:p>
        </p:txBody>
      </p:sp>
      <p:sp>
        <p:nvSpPr>
          <p:cNvPr name="Freeform 4" id="4"/>
          <p:cNvSpPr/>
          <p:nvPr/>
        </p:nvSpPr>
        <p:spPr>
          <a:xfrm flipH="false" flipV="false" rot="0">
            <a:off x="0" y="1522703"/>
            <a:ext cx="2273981" cy="7241595"/>
          </a:xfrm>
          <a:custGeom>
            <a:avLst/>
            <a:gdLst/>
            <a:ahLst/>
            <a:cxnLst/>
            <a:rect r="r" b="b" t="t" l="l"/>
            <a:pathLst>
              <a:path h="7241595" w="2273981">
                <a:moveTo>
                  <a:pt x="0" y="0"/>
                </a:moveTo>
                <a:lnTo>
                  <a:pt x="2273981" y="0"/>
                </a:lnTo>
                <a:lnTo>
                  <a:pt x="2273981" y="7241594"/>
                </a:lnTo>
                <a:lnTo>
                  <a:pt x="0" y="7241594"/>
                </a:lnTo>
                <a:lnTo>
                  <a:pt x="0" y="0"/>
                </a:lnTo>
                <a:close/>
              </a:path>
            </a:pathLst>
          </a:custGeom>
          <a:blipFill>
            <a:blip r:embed="rId2"/>
            <a:stretch>
              <a:fillRect l="-394961" t="-11173" r="-63500" b="-5664"/>
            </a:stretch>
          </a:blipFill>
        </p:spPr>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1028700" y="809625"/>
            <a:ext cx="10532178" cy="944880"/>
          </a:xfrm>
          <a:prstGeom prst="rect">
            <a:avLst/>
          </a:prstGeom>
        </p:spPr>
        <p:txBody>
          <a:bodyPr anchor="t" rtlCol="false" tIns="0" lIns="0" bIns="0" rIns="0">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OUR METHODOLOGY</a:t>
            </a:r>
          </a:p>
        </p:txBody>
      </p:sp>
      <p:sp>
        <p:nvSpPr>
          <p:cNvPr name="TextBox 3" id="3"/>
          <p:cNvSpPr txBox="true"/>
          <p:nvPr/>
        </p:nvSpPr>
        <p:spPr>
          <a:xfrm rot="0">
            <a:off x="1028700" y="2359548"/>
            <a:ext cx="4582643" cy="455295"/>
          </a:xfrm>
          <a:prstGeom prst="rect">
            <a:avLst/>
          </a:prstGeom>
        </p:spPr>
        <p:txBody>
          <a:bodyPr anchor="t" rtlCol="false" tIns="0" lIns="0" bIns="0" rIns="0">
            <a:spAutoFit/>
          </a:bodyPr>
          <a:lstStyle/>
          <a:p>
            <a:pPr algn="l">
              <a:lnSpc>
                <a:spcPts val="3779"/>
              </a:lnSpc>
            </a:pPr>
            <a:r>
              <a:rPr lang="en-US" sz="2699">
                <a:solidFill>
                  <a:srgbClr val="125B50"/>
                </a:solidFill>
                <a:latin typeface="League Spartan"/>
                <a:ea typeface="League Spartan"/>
                <a:cs typeface="League Spartan"/>
                <a:sym typeface="League Spartan"/>
              </a:rPr>
              <a:t>Tweet Attributes</a:t>
            </a:r>
          </a:p>
        </p:txBody>
      </p:sp>
      <p:sp>
        <p:nvSpPr>
          <p:cNvPr name="TextBox 4" id="4"/>
          <p:cNvSpPr txBox="true"/>
          <p:nvPr/>
        </p:nvSpPr>
        <p:spPr>
          <a:xfrm rot="0">
            <a:off x="1028700" y="2987707"/>
            <a:ext cx="4582643" cy="5581650"/>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Datetime</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Tweet ID</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Username</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Text</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Reply Count</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Retweet Count</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Like Count</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Quote Count</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Mentions</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Hashtags</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Coords (if available)</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Link</a:t>
            </a:r>
          </a:p>
        </p:txBody>
      </p:sp>
      <p:sp>
        <p:nvSpPr>
          <p:cNvPr name="Freeform 5" id="5"/>
          <p:cNvSpPr/>
          <p:nvPr/>
        </p:nvSpPr>
        <p:spPr>
          <a:xfrm flipH="true" flipV="false" rot="0">
            <a:off x="16014019" y="0"/>
            <a:ext cx="2273981" cy="8964806"/>
          </a:xfrm>
          <a:custGeom>
            <a:avLst/>
            <a:gdLst/>
            <a:ahLst/>
            <a:cxnLst/>
            <a:rect r="r" b="b" t="t" l="l"/>
            <a:pathLst>
              <a:path h="8964806" w="2273981">
                <a:moveTo>
                  <a:pt x="2273981" y="0"/>
                </a:moveTo>
                <a:lnTo>
                  <a:pt x="0" y="0"/>
                </a:lnTo>
                <a:lnTo>
                  <a:pt x="0" y="8964806"/>
                </a:lnTo>
                <a:lnTo>
                  <a:pt x="2273981" y="8964806"/>
                </a:lnTo>
                <a:lnTo>
                  <a:pt x="2273981" y="0"/>
                </a:lnTo>
                <a:close/>
              </a:path>
            </a:pathLst>
          </a:custGeom>
          <a:blipFill>
            <a:blip r:embed="rId2"/>
            <a:stretch>
              <a:fillRect l="-471243" t="0" r="-82958" b="-10559"/>
            </a:stretch>
          </a:blipFill>
        </p:spPr>
      </p:sp>
      <p:sp>
        <p:nvSpPr>
          <p:cNvPr name="TextBox 6" id="6"/>
          <p:cNvSpPr txBox="true"/>
          <p:nvPr/>
        </p:nvSpPr>
        <p:spPr>
          <a:xfrm rot="0">
            <a:off x="8011257" y="2359548"/>
            <a:ext cx="4582643" cy="455295"/>
          </a:xfrm>
          <a:prstGeom prst="rect">
            <a:avLst/>
          </a:prstGeom>
        </p:spPr>
        <p:txBody>
          <a:bodyPr anchor="t" rtlCol="false" tIns="0" lIns="0" bIns="0" rIns="0">
            <a:spAutoFit/>
          </a:bodyPr>
          <a:lstStyle/>
          <a:p>
            <a:pPr algn="l">
              <a:lnSpc>
                <a:spcPts val="3779"/>
              </a:lnSpc>
            </a:pPr>
            <a:r>
              <a:rPr lang="en-US" sz="2699">
                <a:solidFill>
                  <a:srgbClr val="125B50"/>
                </a:solidFill>
                <a:latin typeface="League Spartan"/>
                <a:ea typeface="League Spartan"/>
                <a:cs typeface="League Spartan"/>
                <a:sym typeface="League Spartan"/>
              </a:rPr>
              <a:t>Query Details</a:t>
            </a:r>
          </a:p>
        </p:txBody>
      </p:sp>
      <p:sp>
        <p:nvSpPr>
          <p:cNvPr name="TextBox 7" id="7"/>
          <p:cNvSpPr txBox="true"/>
          <p:nvPr/>
        </p:nvSpPr>
        <p:spPr>
          <a:xfrm rot="0">
            <a:off x="8011257" y="2987707"/>
            <a:ext cx="6535608" cy="1381125"/>
          </a:xfrm>
          <a:prstGeom prst="rect">
            <a:avLst/>
          </a:prstGeom>
        </p:spPr>
        <p:txBody>
          <a:bodyPr anchor="t" rtlCol="false" tIns="0" lIns="0" bIns="0" rIns="0">
            <a:spAutoFit/>
          </a:bodyPr>
          <a:lstStyle/>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Timeframe: Before, During, After Release</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Frequency: Monthly</a:t>
            </a:r>
          </a:p>
          <a:p>
            <a:pPr algn="l" marL="539749" indent="-269875" lvl="1">
              <a:lnSpc>
                <a:spcPts val="3749"/>
              </a:lnSpc>
              <a:buFont typeface="Arial"/>
              <a:buChar char="•"/>
            </a:pPr>
            <a:r>
              <a:rPr lang="en-US" sz="2499">
                <a:solidFill>
                  <a:srgbClr val="125B50"/>
                </a:solidFill>
                <a:latin typeface="Glacial Indifference"/>
                <a:ea typeface="Glacial Indifference"/>
                <a:cs typeface="Glacial Indifference"/>
                <a:sym typeface="Glacial Indifference"/>
              </a:rPr>
              <a:t>Language: English</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FF6F2"/>
        </a:solidFill>
      </p:bgPr>
    </p:bg>
    <p:spTree>
      <p:nvGrpSpPr>
        <p:cNvPr id="1" name=""/>
        <p:cNvGrpSpPr/>
        <p:nvPr/>
      </p:nvGrpSpPr>
      <p:grpSpPr>
        <a:xfrm>
          <a:off x="0" y="0"/>
          <a:ext cx="0" cy="0"/>
          <a:chOff x="0" y="0"/>
          <a:chExt cx="0" cy="0"/>
        </a:xfrm>
      </p:grpSpPr>
      <p:sp>
        <p:nvSpPr>
          <p:cNvPr name="TextBox 2" id="2"/>
          <p:cNvSpPr txBox="true"/>
          <p:nvPr/>
        </p:nvSpPr>
        <p:spPr>
          <a:xfrm rot="0">
            <a:off x="5206093" y="4029392"/>
            <a:ext cx="7875813" cy="1599566"/>
          </a:xfrm>
          <a:prstGeom prst="rect">
            <a:avLst/>
          </a:prstGeom>
        </p:spPr>
        <p:txBody>
          <a:bodyPr anchor="t" rtlCol="false" tIns="0" lIns="0" bIns="0" rIns="0">
            <a:spAutoFit/>
          </a:bodyPr>
          <a:lstStyle/>
          <a:p>
            <a:pPr algn="l">
              <a:lnSpc>
                <a:spcPts val="8958"/>
              </a:lnSpc>
            </a:pPr>
            <a:r>
              <a:rPr lang="en-US" sz="6398" b="true">
                <a:solidFill>
                  <a:srgbClr val="125B50"/>
                </a:solidFill>
                <a:latin typeface="Agrandir Wide Medium"/>
                <a:ea typeface="Agrandir Wide Medium"/>
                <a:cs typeface="Agrandir Wide Medium"/>
                <a:sym typeface="Agrandir Wide Medium"/>
              </a:rPr>
              <a:t>DATA CLEANING</a:t>
            </a:r>
          </a:p>
        </p:txBody>
      </p:sp>
      <p:sp>
        <p:nvSpPr>
          <p:cNvPr name="Freeform 3" id="3"/>
          <p:cNvSpPr/>
          <p:nvPr/>
        </p:nvSpPr>
        <p:spPr>
          <a:xfrm flipH="false" flipV="false" rot="0">
            <a:off x="0" y="0"/>
            <a:ext cx="18288000" cy="3120284"/>
          </a:xfrm>
          <a:custGeom>
            <a:avLst/>
            <a:gdLst/>
            <a:ahLst/>
            <a:cxnLst/>
            <a:rect r="r" b="b" t="t" l="l"/>
            <a:pathLst>
              <a:path h="3120284" w="18288000">
                <a:moveTo>
                  <a:pt x="0" y="0"/>
                </a:moveTo>
                <a:lnTo>
                  <a:pt x="18288000" y="0"/>
                </a:lnTo>
                <a:lnTo>
                  <a:pt x="18288000" y="3120284"/>
                </a:lnTo>
                <a:lnTo>
                  <a:pt x="0" y="3120284"/>
                </a:lnTo>
                <a:lnTo>
                  <a:pt x="0" y="0"/>
                </a:lnTo>
                <a:close/>
              </a:path>
            </a:pathLst>
          </a:custGeom>
          <a:blipFill>
            <a:blip r:embed="rId3"/>
            <a:stretch>
              <a:fillRect l="0" t="-65162" r="0" b="-225571"/>
            </a:stretch>
          </a:blipFill>
        </p:spPr>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DAFeTZfIMTE</dc:identifier>
  <dcterms:modified xsi:type="dcterms:W3CDTF">2011-08-01T06:04:30Z</dcterms:modified>
  <cp:revision>1</cp:revision>
  <dc:title>Copy of SWA Group Project PPT.pptx</dc:title>
</cp:coreProperties>
</file>